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83" r:id="rId4"/>
    <p:sldId id="312" r:id="rId5"/>
    <p:sldId id="311" r:id="rId6"/>
    <p:sldId id="313" r:id="rId7"/>
    <p:sldId id="310" r:id="rId8"/>
    <p:sldId id="308" r:id="rId9"/>
    <p:sldId id="307" r:id="rId10"/>
    <p:sldId id="317" r:id="rId11"/>
    <p:sldId id="314" r:id="rId12"/>
    <p:sldId id="318" r:id="rId13"/>
    <p:sldId id="306" r:id="rId14"/>
    <p:sldId id="319" r:id="rId15"/>
    <p:sldId id="321" r:id="rId16"/>
    <p:sldId id="320" r:id="rId17"/>
    <p:sldId id="300" r:id="rId18"/>
    <p:sldId id="322" r:id="rId19"/>
    <p:sldId id="323" r:id="rId20"/>
    <p:sldId id="324" r:id="rId21"/>
    <p:sldId id="299" r:id="rId22"/>
    <p:sldId id="298" r:id="rId23"/>
    <p:sldId id="297" r:id="rId24"/>
    <p:sldId id="296" r:id="rId25"/>
    <p:sldId id="295" r:id="rId26"/>
    <p:sldId id="294" r:id="rId27"/>
    <p:sldId id="286" r:id="rId28"/>
    <p:sldId id="315" r:id="rId29"/>
    <p:sldId id="291" r:id="rId30"/>
    <p:sldId id="289" r:id="rId31"/>
    <p:sldId id="288" r:id="rId32"/>
    <p:sldId id="287" r:id="rId33"/>
    <p:sldId id="285" r:id="rId34"/>
    <p:sldId id="325" r:id="rId35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fill>
          <a:solidFill>
            <a:schemeClr val="accent3">
              <a:tint val="40000"/>
            </a:schemeClr>
          </a:solidFill>
        </a:fill>
      </a:tcStyle>
    </a:band1H>
    <a:band1V>
      <a:tcStyle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76" autoAdjust="0"/>
    <p:restoredTop sz="94557" autoAdjust="0"/>
  </p:normalViewPr>
  <p:slideViewPr>
    <p:cSldViewPr>
      <p:cViewPr varScale="1">
        <p:scale>
          <a:sx n="94" d="100"/>
          <a:sy n="94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tags" Target="tags/tag1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2.xml" /><Relationship Id="rId40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49E08C5F-69CC-4522-89D1-D1205AC8DB6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79B2BA-077A-4D92-B39E-DE345A13DBF0}" type="parTrans" cxnId="{09EBF61F-4215-4E26-BD2F-A7B6FA060BB6}">
      <dgm:prSet/>
      <dgm:spPr/>
      <dgm:t>
        <a:bodyPr/>
        <a:lstStyle/>
        <a:p>
          <a:endParaRPr lang="ru-RU"/>
        </a:p>
      </dgm:t>
    </dgm:pt>
    <dgm:pt modelId="{CD2A70E3-C548-4609-AF57-183C8805F59C}">
      <dgm:prSet phldrT="[Текст]"/>
      <dgm:spPr/>
      <dgm:t>
        <a:bodyPr/>
        <a:lstStyle/>
        <a:p>
          <a:r>
            <a:rPr lang="ru-RU" smtClean="0">
              <a:latin typeface="Arial" pitchFamily="34" charset="0"/>
              <a:cs typeface="Arial" pitchFamily="34" charset="0"/>
            </a:rPr>
            <a:t>Формы работы с родителями</a:t>
          </a:r>
          <a:endParaRPr lang="ru-RU">
            <a:latin typeface="Arial" pitchFamily="34" charset="0"/>
            <a:cs typeface="Arial" pitchFamily="34" charset="0"/>
          </a:endParaRPr>
        </a:p>
      </dgm:t>
    </dgm:pt>
    <dgm:pt modelId="{24931A06-EE55-4252-A6F9-23874A6B2E00}" type="sibTrans" cxnId="{09EBF61F-4215-4E26-BD2F-A7B6FA060BB6}">
      <dgm:prSet/>
      <dgm:spPr/>
      <dgm:t>
        <a:bodyPr/>
        <a:lstStyle/>
        <a:p>
          <a:endParaRPr lang="ru-RU"/>
        </a:p>
      </dgm:t>
    </dgm:pt>
    <dgm:pt modelId="{40689887-7E4C-40DB-848A-68E8A2FF5287}" type="pres">
      <dgm:prSet presAssocID="{49E08C5F-69CC-4522-89D1-D1205AC8DB63}" presName="cycle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FEC899-0EDC-4857-9BEF-49B3340B8195}" type="pres">
      <dgm:prSet presAssocID="{CD2A70E3-C548-4609-AF57-183C8805F59C}" presName="centerShape" presStyleLbl="node0" presStyleCnt="1" custScaleX="100000" custScaleY="103226" custLinFactNeighborX="1089" custLinFactNeighborY="629"/>
      <dgm:spPr/>
      <dgm:t>
        <a:bodyPr/>
        <a:lstStyle/>
        <a:p>
          <a:endParaRPr lang="ru-RU"/>
        </a:p>
      </dgm:t>
    </dgm:pt>
  </dgm:ptLst>
  <dgm:cxnLst>
    <dgm:cxn modelId="{09EBF61F-4215-4E26-BD2F-A7B6FA060BB6}" srcId="{49E08C5F-69CC-4522-89D1-D1205AC8DB63}" destId="{CD2A70E3-C548-4609-AF57-183C8805F59C}" srcOrd="0" destOrd="0" parTransId="{8279B2BA-077A-4D92-B39E-DE345A13DBF0}" sibTransId="{24931A06-EE55-4252-A6F9-23874A6B2E00}"/>
    <dgm:cxn modelId="{3AFB8519-9C50-4C52-8D22-34487D4ABA80}" type="presOf" srcId="{49E08C5F-69CC-4522-89D1-D1205AC8DB63}" destId="{40689887-7E4C-40DB-848A-68E8A2FF5287}" srcOrd="0" destOrd="0" presId="urn:microsoft.com/office/officeart/2005/8/layout/radial1"/>
    <dgm:cxn modelId="{87F37FE0-9057-47B3-A912-D39F7AE44E2B}" type="presParOf" srcId="{40689887-7E4C-40DB-848A-68E8A2FF5287}" destId="{AFFEC899-0EDC-4857-9BEF-49B3340B8195}" srcOrd="0" destOrd="0" presId="urn:microsoft.com/office/officeart/2005/8/layout/radial1"/>
    <dgm:cxn modelId="{0FCD11BC-C7E8-411C-88DF-35C11E47BC0B}" type="presOf" srcId="{CD2A70E3-C548-4609-AF57-183C8805F59C}" destId="{AFFEC899-0EDC-4857-9BEF-49B3340B8195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27" name=""/>
      <dsp:cNvGrpSpPr/>
    </dsp:nvGrpSpPr>
    <dsp:grpSpPr/>
    <dsp:sp modelId="{AFFEC899-0EDC-4857-9BEF-49B3340B8195}">
      <dsp:nvSpPr>
        <dsp:cNvPr id="1028" name=""/>
        <dsp:cNvSpPr/>
      </dsp:nvSpPr>
      <dsp:spPr>
        <a:xfrm>
          <a:off x="284755" y="2012"/>
          <a:ext cx="2212624" cy="2284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latin typeface="Arial" pitchFamily="34" charset="0"/>
              <a:cs typeface="Arial" pitchFamily="34" charset="0"/>
            </a:rPr>
            <a:t>Формы работы с родителями</a:t>
          </a:r>
          <a:endParaRPr lang="ru-RU" sz="2100" kern="1200">
            <a:latin typeface="Arial" pitchFamily="34" charset="0"/>
            <a:cs typeface="Arial" pitchFamily="34" charset="0"/>
          </a:endParaRPr>
        </a:p>
      </dsp:txBody>
      <dsp:txXfrm>
        <a:off x="284755" y="2012"/>
        <a:ext cx="2212624" cy="2284003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fact="0.8"/>
                <dgm:rule type="h" fact="1"/>
                <dgm:rule type="primFontSz" val="5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</dgm:forEach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8FB1D-1128-4498-8A67-CD214258D516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82EE1-6AFC-4F72-A665-76BBB8FD8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502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7706-18E5-4AF5-B2BF-2AC5F31234D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BA85-C52A-40F1-97B2-E314EB88B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7706-18E5-4AF5-B2BF-2AC5F31234D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BBA85-C52A-40F1-97B2-E314EB88B0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Relationship Id="rId7" Type="http://schemas.openxmlformats.org/officeDocument/2006/relationships/image" Target="../media/image21.jpeg" /><Relationship Id="rId8" Type="http://schemas.openxmlformats.org/officeDocument/2006/relationships/image" Target="../media/image2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Relationship Id="rId5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://konspekt.vscolu.ru/" TargetMode="External" /><Relationship Id="rId11" Type="http://schemas.openxmlformats.org/officeDocument/2006/relationships/hyperlink" Target="http://www.dohcolonoc.ru/" TargetMode="External" /><Relationship Id="rId12" Type="http://schemas.openxmlformats.org/officeDocument/2006/relationships/hyperlink" Target="http://www.maaam.ru/" TargetMode="External" /><Relationship Id="rId2" Type="http://schemas.openxmlformats.org/officeDocument/2006/relationships/image" Target="../media/image1.jpeg" /><Relationship Id="rId3" Type="http://schemas.openxmlformats.org/officeDocument/2006/relationships/hyperlink" Target="http://www.detskivsad.ru/" TargetMode="External" /><Relationship Id="rId4" Type="http://schemas.openxmlformats.org/officeDocument/2006/relationships/hyperlink" Target="http://www.solnet,ee/contests/index.php" TargetMode="External" /><Relationship Id="rId5" Type="http://schemas.openxmlformats.org/officeDocument/2006/relationships/hyperlink" Target="http://www.ivalex.vistcom.ru/" TargetMode="External" /><Relationship Id="rId6" Type="http://schemas.openxmlformats.org/officeDocument/2006/relationships/hyperlink" Target="http://www.tvoyrebenok.ru/index.shtml" TargetMode="External" /><Relationship Id="rId7" Type="http://schemas.openxmlformats.org/officeDocument/2006/relationships/hyperlink" Target="http://doshvozrast.ru/rabrod/rabrod.htm" TargetMode="External" /><Relationship Id="rId8" Type="http://schemas.openxmlformats.org/officeDocument/2006/relationships/hyperlink" Target="http://www.doshkolniki.com.ru/" TargetMode="External" /><Relationship Id="rId9" Type="http://schemas.openxmlformats.org/officeDocument/2006/relationships/hyperlink" Target="http://lutiksol.narod2.ru/" TargetMode="Externa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Муниципальное бюджетное дошкольное образовательное учреждение</a:t>
            </a:r>
            <a:br>
              <a:rPr lang="ru-RU" sz="2000" b="1" i="1" smtClean="0"/>
            </a:br>
            <a:r>
              <a:rPr lang="ru-RU" sz="2000" b="1" i="1" smtClean="0"/>
              <a:t>детский сад № 14 г. Твери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воспитателя</a:t>
            </a:r>
          </a:p>
          <a:p>
            <a:r>
              <a:rPr lang="ru-RU" sz="2800" b="1" i="1" smtClean="0">
                <a:solidFill>
                  <a:schemeClr val="tx1"/>
                </a:solidFill>
              </a:rPr>
              <a:t> Ганиевой Сабины Шамильевны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348880"/>
            <a:ext cx="56166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i="1" smtClean="0">
                <a:latin typeface="+mj-lt"/>
                <a:ea typeface="+mj-ea"/>
                <a:cs typeface="+mj-cs"/>
              </a:rPr>
              <a:t>Результаты профессиональной деятельности </a:t>
            </a:r>
            <a:b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397000"/>
          <a:ext cx="8568952" cy="5400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296144"/>
                <a:gridCol w="4482498"/>
                <a:gridCol w="2142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/>
                        <a:t>№</a:t>
                      </a:r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/>
                        <a:t>Год</a:t>
                      </a:r>
                      <a:r>
                        <a:rPr lang="ru-RU" sz="1400" b="1" baseline="0" smtClean="0"/>
                        <a:t> </a:t>
                      </a:r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/>
                        <a:t>Мероприятие </a:t>
                      </a:r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/>
                        <a:t>Форма</a:t>
                      </a:r>
                      <a:r>
                        <a:rPr lang="ru-RU" sz="1400" b="1" baseline="0" smtClean="0"/>
                        <a:t> отчета</a:t>
                      </a:r>
                      <a:endParaRPr lang="ru-RU" sz="14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smtClean="0"/>
                        <a:t>1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2014г.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Семинар-практикум «Творчество – стандарт качественного образования в детском саду и в школе в условиях ФГОС» г. Волгоград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МАСТЕР-КЛАСС «Рождественская сказка»</a:t>
                      </a:r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smtClean="0"/>
                        <a:t>2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Региональная научно-практическая</a:t>
                      </a:r>
                      <a:r>
                        <a:rPr lang="ru-RU" sz="1400" baseline="0" smtClean="0"/>
                        <a:t> конференция «Здоровьесберегающее образовательное пространство «ДОУ, школа, ВУЗ»» г. Волгоград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Презентация </a:t>
                      </a:r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smtClean="0"/>
                        <a:t>3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Региональный научно-практический семинар «реализация ФГОС ОО: Психологический аспект деятельности педагогов» г. Волгоград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Педагогический тренинг</a:t>
                      </a:r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smtClean="0"/>
                        <a:t>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Международная сетевая научная конференция «Современный этап развития</a:t>
                      </a:r>
                      <a:r>
                        <a:rPr lang="ru-RU" sz="1400" baseline="0" smtClean="0"/>
                        <a:t> теории и практики учебной деятельности: научная школа В.В. Давыдова</a:t>
                      </a:r>
                      <a:r>
                        <a:rPr lang="ru-RU" sz="1400" smtClean="0"/>
                        <a:t>» 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Доклад </a:t>
                      </a:r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smtClean="0"/>
                        <a:t>5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Ярмарка социально-педагогических идей.</a:t>
                      </a:r>
                      <a:r>
                        <a:rPr lang="ru-RU" sz="1400" baseline="0" smtClean="0"/>
                        <a:t> </a:t>
                      </a:r>
                    </a:p>
                    <a:p>
                      <a:r>
                        <a:rPr lang="ru-RU" sz="1400" baseline="0" smtClean="0"/>
                        <a:t>г. Волжский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Презентация </a:t>
                      </a:r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smtClean="0"/>
                        <a:t>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Региональная научно-практическая</a:t>
                      </a:r>
                      <a:r>
                        <a:rPr lang="ru-RU" sz="1400" baseline="0" smtClean="0"/>
                        <a:t> конференция: воспитание потребности у детей и молодежи в освоении ценностей Российского патриотизма: психолого-педагогические и социокультурные условия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Презентация </a:t>
                      </a:r>
                      <a:endParaRPr lang="ru-RU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19580172"/>
      </p:ext>
    </p:extLst>
  </p:cSld>
  <p:clrMapOvr>
    <a:masterClrMapping/>
  </p:clrMapOvr>
  <p:transition spd="slow">
    <p:dissolv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624" y="-366702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648"/>
            <a:ext cx="4302850" cy="6964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" y="-171400"/>
            <a:ext cx="5143500" cy="7488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0064899"/>
      </p:ext>
    </p:extLst>
  </p:cSld>
  <p:clrMapOvr>
    <a:masterClrMapping/>
  </p:clrMapOvr>
  <p:transition spd="slow">
    <p:dissolv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0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Карта участия в работе городских </a:t>
            </a:r>
          </a:p>
          <a:p>
            <a:pPr lvl="0" algn="ctr"/>
            <a:r>
              <a:rPr lang="ru-RU" sz="24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методических объединений </a:t>
            </a:r>
            <a:endParaRPr lang="ru-RU" sz="2400" b="1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897249"/>
          <a:ext cx="8856983" cy="6420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909"/>
                <a:gridCol w="819235"/>
                <a:gridCol w="4192167"/>
                <a:gridCol w="1829437"/>
                <a:gridCol w="1539235"/>
              </a:tblGrid>
              <a:tr h="489112">
                <a:tc>
                  <a:txBody>
                    <a:bodyPr/>
                    <a:lstStyle/>
                    <a:p>
                      <a:r>
                        <a:rPr lang="ru-RU" sz="1400" smtClean="0"/>
                        <a:t>№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год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тема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Место проведения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Форма проведения</a:t>
                      </a:r>
                      <a:endParaRPr lang="ru-RU" sz="1400"/>
                    </a:p>
                  </a:txBody>
                  <a:tcPr/>
                </a:tc>
              </a:tr>
              <a:tr h="821815">
                <a:tc>
                  <a:txBody>
                    <a:bodyPr/>
                    <a:lstStyle/>
                    <a:p>
                      <a:r>
                        <a:rPr lang="ru-RU" sz="1400" smtClean="0"/>
                        <a:t>1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2018г.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Нетрадиционная техника рисования как средство развития творческих способностей детей дошкольного возраста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МБДОУ</a:t>
                      </a:r>
                    </a:p>
                    <a:p>
                      <a:r>
                        <a:rPr lang="ru-RU" sz="1400" smtClean="0"/>
                        <a:t> д.с № 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презентация</a:t>
                      </a:r>
                      <a:endParaRPr lang="ru-RU" sz="1400"/>
                    </a:p>
                  </a:txBody>
                  <a:tcPr/>
                </a:tc>
              </a:tr>
              <a:tr h="794001">
                <a:tc>
                  <a:txBody>
                    <a:bodyPr/>
                    <a:lstStyle/>
                    <a:p>
                      <a:r>
                        <a:rPr lang="ru-RU" sz="1400" smtClean="0"/>
                        <a:t>2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2018г.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Нетрадиционная техника рисования как средство развития творческих способностей детей дошкольного возраста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МБДОУ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д.с № 14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презентация</a:t>
                      </a:r>
                      <a:endParaRPr lang="ru-RU" sz="1400"/>
                    </a:p>
                  </a:txBody>
                  <a:tcPr/>
                </a:tc>
              </a:tr>
              <a:tr h="645071">
                <a:tc>
                  <a:txBody>
                    <a:bodyPr/>
                    <a:lstStyle/>
                    <a:p>
                      <a:r>
                        <a:rPr lang="ru-RU" sz="1400" smtClean="0"/>
                        <a:t>3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2018г.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Использование нетрадиционной техники рисования в работе с детьми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МБДОУ </a:t>
                      </a:r>
                    </a:p>
                    <a:p>
                      <a:r>
                        <a:rPr lang="ru-RU" sz="1400" smtClean="0"/>
                        <a:t>д.с. №</a:t>
                      </a:r>
                      <a:r>
                        <a:rPr lang="ru-RU" sz="1400" baseline="0" smtClean="0"/>
                        <a:t> 97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Мастер-класс</a:t>
                      </a:r>
                      <a:endParaRPr lang="ru-RU" sz="1400"/>
                    </a:p>
                  </a:txBody>
                  <a:tcPr/>
                </a:tc>
              </a:tr>
              <a:tr h="577152">
                <a:tc>
                  <a:txBody>
                    <a:bodyPr/>
                    <a:lstStyle/>
                    <a:p>
                      <a:r>
                        <a:rPr lang="ru-RU" sz="1400" smtClean="0"/>
                        <a:t>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2019г.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Влияние цвета на эмоциональную сферу детей старшего дошкольного возраста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МБДОУ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д.с № 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презентация</a:t>
                      </a:r>
                      <a:endParaRPr lang="ru-RU" sz="1400"/>
                    </a:p>
                  </a:txBody>
                  <a:tcPr/>
                </a:tc>
              </a:tr>
              <a:tr h="690511">
                <a:tc>
                  <a:txBody>
                    <a:bodyPr/>
                    <a:lstStyle/>
                    <a:p>
                      <a:r>
                        <a:rPr lang="ru-RU" sz="1400" smtClean="0"/>
                        <a:t>5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2019г.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Творческо-познавательный проект «Русский народный праздник – Боярыня Масленица»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МБДОУ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д.с № 164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презентация</a:t>
                      </a:r>
                      <a:endParaRPr lang="ru-RU" sz="1400"/>
                    </a:p>
                  </a:txBody>
                  <a:tcPr/>
                </a:tc>
              </a:tr>
              <a:tr h="564624">
                <a:tc>
                  <a:txBody>
                    <a:bodyPr/>
                    <a:lstStyle/>
                    <a:p>
                      <a:r>
                        <a:rPr lang="ru-RU" sz="1400" smtClean="0"/>
                        <a:t>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2019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Нетрадиционная техника рисования.</a:t>
                      </a:r>
                      <a:r>
                        <a:rPr lang="ru-RU" sz="1400" baseline="0" smtClean="0"/>
                        <a:t> Рисование мыльными пузырями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МБДОУ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д.с № 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Мастер-класс</a:t>
                      </a:r>
                      <a:endParaRPr lang="ru-RU" sz="1400"/>
                    </a:p>
                  </a:txBody>
                  <a:tcPr/>
                </a:tc>
              </a:tr>
              <a:tr h="338232">
                <a:tc>
                  <a:txBody>
                    <a:bodyPr/>
                    <a:lstStyle/>
                    <a:p>
                      <a:r>
                        <a:rPr lang="ru-RU" sz="1400" smtClean="0"/>
                        <a:t>7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2019г.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Проект</a:t>
                      </a:r>
                      <a:r>
                        <a:rPr lang="ru-RU" sz="1400" baseline="0" smtClean="0"/>
                        <a:t> «Книга – лучший друг»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МБДОУ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д.с №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презентация</a:t>
                      </a:r>
                      <a:endParaRPr lang="ru-RU" sz="1400"/>
                    </a:p>
                  </a:txBody>
                  <a:tcPr/>
                </a:tc>
              </a:tr>
              <a:tr h="645071">
                <a:tc>
                  <a:txBody>
                    <a:bodyPr/>
                    <a:lstStyle/>
                    <a:p>
                      <a:r>
                        <a:rPr lang="ru-RU" sz="1400" smtClean="0"/>
                        <a:t>8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2019г.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Игра как средство развития коммуникативных способностей у детей дошкольного возраста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МБДОУ </a:t>
                      </a:r>
                    </a:p>
                    <a:p>
                      <a:r>
                        <a:rPr lang="ru-RU" sz="1400" smtClean="0"/>
                        <a:t>д.с № 166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Сообщение</a:t>
                      </a:r>
                      <a:r>
                        <a:rPr lang="ru-RU" sz="1400" baseline="0" smtClean="0"/>
                        <a:t> из опыта работы</a:t>
                      </a:r>
                      <a:endParaRPr lang="ru-RU" sz="1400"/>
                    </a:p>
                  </a:txBody>
                  <a:tcPr/>
                </a:tc>
              </a:tr>
              <a:tr h="478512">
                <a:tc>
                  <a:txBody>
                    <a:bodyPr/>
                    <a:lstStyle/>
                    <a:p>
                      <a:r>
                        <a:rPr lang="ru-RU" sz="1400" smtClean="0"/>
                        <a:t>9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2019г. 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Проект</a:t>
                      </a:r>
                      <a:r>
                        <a:rPr lang="ru-RU" sz="1400" baseline="0" smtClean="0"/>
                        <a:t> «Книга – лучший друг»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МБДОУ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 д.с № 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презентация</a:t>
                      </a:r>
                      <a:endParaRPr lang="ru-RU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8747156"/>
      </p:ext>
    </p:extLst>
  </p:cSld>
  <p:clrMapOvr>
    <a:masterClrMapping/>
  </p:clrMapOvr>
  <p:transition spd="slow">
    <p:dissolv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8640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Карта участия в методической работе  ДОУ </a:t>
            </a:r>
            <a:endParaRPr lang="ru-RU" sz="2400" b="1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897249"/>
          <a:ext cx="8640960" cy="590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780"/>
                <a:gridCol w="5312884"/>
                <a:gridCol w="2664296"/>
              </a:tblGrid>
              <a:tr h="489112">
                <a:tc>
                  <a:txBody>
                    <a:bodyPr/>
                    <a:lstStyle/>
                    <a:p>
                      <a:r>
                        <a:rPr lang="ru-RU" sz="1400" smtClean="0"/>
                        <a:t>№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Мероприятия 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Форма участия</a:t>
                      </a:r>
                      <a:endParaRPr lang="ru-RU" sz="1400"/>
                    </a:p>
                  </a:txBody>
                  <a:tcPr/>
                </a:tc>
              </a:tr>
              <a:tr h="821815">
                <a:tc>
                  <a:txBody>
                    <a:bodyPr/>
                    <a:lstStyle/>
                    <a:p>
                      <a:r>
                        <a:rPr lang="ru-RU" sz="1400" smtClean="0"/>
                        <a:t>1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 в педагогических советах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Презентации, доклады, обмен опытом (ежегодно)</a:t>
                      </a:r>
                      <a:endParaRPr lang="ru-RU" sz="1400"/>
                    </a:p>
                  </a:txBody>
                  <a:tcPr/>
                </a:tc>
              </a:tr>
              <a:tr h="821815">
                <a:tc>
                  <a:txBody>
                    <a:bodyPr/>
                    <a:lstStyle/>
                    <a:p>
                      <a:r>
                        <a:rPr lang="ru-RU" sz="1400" smtClean="0"/>
                        <a:t>2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Семинары, семинары-практикумы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Презентации, мастер-классы, доклады, сообщения из опыта работы (ежегодно)</a:t>
                      </a:r>
                      <a:endParaRPr lang="ru-RU" sz="1400"/>
                    </a:p>
                  </a:txBody>
                  <a:tcPr/>
                </a:tc>
              </a:tr>
              <a:tr h="794001">
                <a:tc>
                  <a:txBody>
                    <a:bodyPr/>
                    <a:lstStyle/>
                    <a:p>
                      <a:r>
                        <a:rPr lang="ru-RU" sz="1400" smtClean="0"/>
                        <a:t>3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Методические</a:t>
                      </a:r>
                      <a:r>
                        <a:rPr lang="ru-RU" sz="1400" baseline="0" smtClean="0"/>
                        <a:t> объединения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Руководитель</a:t>
                      </a:r>
                      <a:r>
                        <a:rPr lang="ru-RU" sz="1400" baseline="0" smtClean="0"/>
                        <a:t>  (2 года)</a:t>
                      </a:r>
                      <a:endParaRPr lang="ru-RU" sz="1400"/>
                    </a:p>
                  </a:txBody>
                  <a:tcPr/>
                </a:tc>
              </a:tr>
              <a:tr h="645071">
                <a:tc>
                  <a:txBody>
                    <a:bodyPr/>
                    <a:lstStyle/>
                    <a:p>
                      <a:r>
                        <a:rPr lang="ru-RU" sz="1400" smtClean="0"/>
                        <a:t>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Наставничество 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Наставник</a:t>
                      </a:r>
                      <a:r>
                        <a:rPr lang="ru-RU" sz="1400" baseline="0" smtClean="0"/>
                        <a:t> (ежегодно)</a:t>
                      </a:r>
                      <a:endParaRPr lang="ru-RU" sz="1400"/>
                    </a:p>
                  </a:txBody>
                  <a:tcPr/>
                </a:tc>
              </a:tr>
              <a:tr h="577152">
                <a:tc>
                  <a:txBody>
                    <a:bodyPr/>
                    <a:lstStyle/>
                    <a:p>
                      <a:r>
                        <a:rPr lang="ru-RU" sz="1400" smtClean="0"/>
                        <a:t>5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Инновационная (творческая) группа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Участник, руководитель (ежегодно)</a:t>
                      </a:r>
                      <a:endParaRPr lang="ru-RU" sz="1400"/>
                    </a:p>
                  </a:txBody>
                  <a:tcPr/>
                </a:tc>
              </a:tr>
              <a:tr h="690511">
                <a:tc>
                  <a:txBody>
                    <a:bodyPr/>
                    <a:lstStyle/>
                    <a:p>
                      <a:r>
                        <a:rPr lang="ru-RU" sz="1400" smtClean="0"/>
                        <a:t>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Аттестация</a:t>
                      </a:r>
                      <a:r>
                        <a:rPr lang="ru-RU" sz="1400" baseline="0" smtClean="0"/>
                        <a:t> педагогов на соответствие занимаемой должности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Член комиссии(2 года), заместитель</a:t>
                      </a:r>
                      <a:r>
                        <a:rPr lang="ru-RU" sz="1400" baseline="0" smtClean="0"/>
                        <a:t> председателя АК</a:t>
                      </a:r>
                    </a:p>
                    <a:p>
                      <a:r>
                        <a:rPr lang="ru-RU" sz="1400" baseline="0" smtClean="0"/>
                        <a:t>(1 год)</a:t>
                      </a:r>
                      <a:endParaRPr lang="ru-RU" sz="1400"/>
                    </a:p>
                  </a:txBody>
                  <a:tcPr/>
                </a:tc>
              </a:tr>
              <a:tr h="690511">
                <a:tc>
                  <a:txBody>
                    <a:bodyPr/>
                    <a:lstStyle/>
                    <a:p>
                      <a:r>
                        <a:rPr lang="ru-RU" sz="1400" smtClean="0"/>
                        <a:t>7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 в конкурсах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Председатель жюри, член жюри (3 года)</a:t>
                      </a:r>
                      <a:endParaRPr lang="ru-RU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8747156"/>
      </p:ext>
    </p:extLst>
  </p:cSld>
  <p:clrMapOvr>
    <a:masterClrMapping/>
  </p:clrMapOvr>
  <p:transition spd="slow">
    <p:dissolv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8640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Показ открытых занятий и мероприятий </a:t>
            </a:r>
            <a:endParaRPr lang="ru-RU" sz="2400" b="1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897249"/>
          <a:ext cx="8640960" cy="2683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544616"/>
                <a:gridCol w="2664296"/>
              </a:tblGrid>
              <a:tr h="489112">
                <a:tc>
                  <a:txBody>
                    <a:bodyPr/>
                    <a:lstStyle/>
                    <a:p>
                      <a:r>
                        <a:rPr lang="ru-RU" sz="1400" smtClean="0"/>
                        <a:t>№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Мероприятия 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Категория слушателей</a:t>
                      </a:r>
                      <a:endParaRPr lang="ru-RU" sz="1400"/>
                    </a:p>
                  </a:txBody>
                  <a:tcPr/>
                </a:tc>
              </a:tr>
              <a:tr h="821815">
                <a:tc>
                  <a:txBody>
                    <a:bodyPr/>
                    <a:lstStyle/>
                    <a:p>
                      <a:r>
                        <a:rPr lang="ru-RU" sz="1400" smtClean="0"/>
                        <a:t>1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Открытые занятия и мероприятия: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smtClean="0"/>
                        <a:t>«Коврик из опавших листьев» (аппликация)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smtClean="0"/>
                        <a:t>«Сказочное</a:t>
                      </a:r>
                      <a:r>
                        <a:rPr lang="ru-RU" sz="1200" baseline="0" smtClean="0"/>
                        <a:t> путешествие в страну математики»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smtClean="0"/>
                        <a:t>«Подводный мир»,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smtClean="0"/>
                        <a:t>«Путешествие в Цветландию или поиски красного цвета»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smtClean="0"/>
                        <a:t>«Необычный ящик со сказочным миром»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smtClean="0"/>
                        <a:t>«Путешествие в страну красивой речи»</a:t>
                      </a:r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Воспитатели ДОУ</a:t>
                      </a:r>
                      <a:endParaRPr lang="ru-RU" sz="1200"/>
                    </a:p>
                  </a:txBody>
                  <a:tcPr/>
                </a:tc>
              </a:tr>
              <a:tr h="821815">
                <a:tc>
                  <a:txBody>
                    <a:bodyPr/>
                    <a:lstStyle/>
                    <a:p>
                      <a:r>
                        <a:rPr lang="ru-RU" sz="1400" smtClean="0"/>
                        <a:t>2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Открытые занятия: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smtClean="0"/>
                        <a:t>«Путешествие в сказку»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smtClean="0"/>
                        <a:t>«Зимний пейзаж»</a:t>
                      </a:r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Студенты</a:t>
                      </a:r>
                      <a:r>
                        <a:rPr lang="ru-RU" sz="1200" baseline="0" smtClean="0"/>
                        <a:t> курсов повышения квалификации АНО ВО Институт Верхневолжья г. Твери</a:t>
                      </a:r>
                      <a:endParaRPr lang="ru-RU" sz="12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8747156"/>
      </p:ext>
    </p:extLst>
  </p:cSld>
  <p:clrMapOvr>
    <a:masterClrMapping/>
  </p:clrMapOvr>
  <p:transition spd="slow">
    <p:dissolv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8640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Публикации в СМИ </a:t>
            </a:r>
            <a:endParaRPr lang="ru-RU" sz="2400" b="1" i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897249"/>
          <a:ext cx="8640960" cy="618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960440"/>
                <a:gridCol w="4176464"/>
              </a:tblGrid>
              <a:tr h="489112">
                <a:tc>
                  <a:txBody>
                    <a:bodyPr/>
                    <a:lstStyle/>
                    <a:p>
                      <a:r>
                        <a:rPr lang="ru-RU" sz="1400" smtClean="0"/>
                        <a:t>№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Средства </a:t>
                      </a:r>
                      <a:r>
                        <a:rPr lang="ru-RU" sz="1400" baseline="0" smtClean="0"/>
                        <a:t> СМИ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Тема</a:t>
                      </a:r>
                      <a:r>
                        <a:rPr lang="ru-RU" sz="1400" baseline="0" smtClean="0"/>
                        <a:t> </a:t>
                      </a:r>
                      <a:endParaRPr lang="ru-RU" sz="1400"/>
                    </a:p>
                  </a:txBody>
                  <a:tcPr/>
                </a:tc>
              </a:tr>
              <a:tr h="821815">
                <a:tc>
                  <a:txBody>
                    <a:bodyPr/>
                    <a:lstStyle/>
                    <a:p>
                      <a:r>
                        <a:rPr lang="ru-RU" sz="1400" smtClean="0"/>
                        <a:t>1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Студенческий научный форум</a:t>
                      </a:r>
                      <a:r>
                        <a:rPr lang="ru-RU" sz="1400" baseline="0" smtClean="0"/>
                        <a:t> 2016</a:t>
                      </a:r>
                    </a:p>
                    <a:p>
                      <a:r>
                        <a:rPr lang="en-US" sz="1400" baseline="0" err="1" smtClean="0"/>
                        <a:t>hptt//scienceforum/ru/2016/1685/23415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Нетрадиционная техника</a:t>
                      </a:r>
                      <a:r>
                        <a:rPr lang="ru-RU" sz="1400" baseline="0" smtClean="0"/>
                        <a:t> рисования как выражения  своего «Я» дошкольником  и использованием педагогом в здоровьесбережении личности</a:t>
                      </a:r>
                      <a:endParaRPr lang="ru-RU" sz="1400"/>
                    </a:p>
                  </a:txBody>
                  <a:tcPr/>
                </a:tc>
              </a:tr>
              <a:tr h="821815">
                <a:tc>
                  <a:txBody>
                    <a:bodyPr/>
                    <a:lstStyle/>
                    <a:p>
                      <a:r>
                        <a:rPr lang="ru-RU" sz="1400" smtClean="0"/>
                        <a:t>2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Журнал « Молодой ученый». 2017г.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Метод моделирования в слушании музыки у детей дошкольного возраста как основа для развития мышления , образности, наглядности и зрительных</a:t>
                      </a:r>
                      <a:r>
                        <a:rPr lang="ru-RU" sz="1400" baseline="0" smtClean="0"/>
                        <a:t> представлений</a:t>
                      </a:r>
                      <a:endParaRPr lang="ru-RU" sz="1400"/>
                    </a:p>
                  </a:txBody>
                  <a:tcPr/>
                </a:tc>
              </a:tr>
              <a:tr h="794001">
                <a:tc>
                  <a:txBody>
                    <a:bodyPr/>
                    <a:lstStyle/>
                    <a:p>
                      <a:r>
                        <a:rPr lang="ru-RU" sz="1400" smtClean="0"/>
                        <a:t>3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Российское просвещение. 2018 № СУ 301-17563-25973 от 23.03.18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Влияние цвета на эмоциональную сферу детей старшего дошкольного</a:t>
                      </a:r>
                      <a:r>
                        <a:rPr lang="ru-RU" sz="1400" baseline="0" smtClean="0"/>
                        <a:t> возраста в индивидуальной работе</a:t>
                      </a:r>
                      <a:endParaRPr lang="ru-RU" sz="1400"/>
                    </a:p>
                  </a:txBody>
                  <a:tcPr/>
                </a:tc>
              </a:tr>
              <a:tr h="645071">
                <a:tc>
                  <a:txBody>
                    <a:bodyPr/>
                    <a:lstStyle/>
                    <a:p>
                      <a:r>
                        <a:rPr lang="ru-RU" sz="1400" smtClean="0"/>
                        <a:t>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NUMI/2018</a:t>
                      </a:r>
                      <a:r>
                        <a:rPr lang="ru-RU" sz="1400" smtClean="0"/>
                        <a:t>(свидетельство –сертификат №94592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Конспект</a:t>
                      </a:r>
                      <a:r>
                        <a:rPr lang="ru-RU" sz="1400" baseline="0" smtClean="0"/>
                        <a:t> занятия  « Чудо клякса»</a:t>
                      </a:r>
                      <a:endParaRPr lang="ru-RU" sz="1400"/>
                    </a:p>
                  </a:txBody>
                  <a:tcPr/>
                </a:tc>
              </a:tr>
              <a:tr h="577152">
                <a:tc>
                  <a:txBody>
                    <a:bodyPr/>
                    <a:lstStyle/>
                    <a:p>
                      <a:r>
                        <a:rPr lang="ru-RU" sz="1400" smtClean="0"/>
                        <a:t>5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err="1" smtClean="0"/>
                        <a:t>Педолимп. 2018 (диплом №201514)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Презентация « Использование цвета </a:t>
                      </a:r>
                      <a:r>
                        <a:rPr lang="ru-RU" sz="1400" baseline="0" smtClean="0"/>
                        <a:t> в формировании эмоциональной сферы у детей  старшего дошкольного возраста через индивидуальную работу»</a:t>
                      </a:r>
                      <a:endParaRPr lang="ru-RU" sz="1400"/>
                    </a:p>
                  </a:txBody>
                  <a:tcPr/>
                </a:tc>
              </a:tr>
              <a:tr h="690511">
                <a:tc>
                  <a:txBody>
                    <a:bodyPr/>
                    <a:lstStyle/>
                    <a:p>
                      <a:r>
                        <a:rPr lang="ru-RU" sz="1400" smtClean="0"/>
                        <a:t>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err="1" smtClean="0"/>
                        <a:t>Педгазета(свидетельство –сертификат №30210, свидетельство</a:t>
                      </a:r>
                      <a:r>
                        <a:rPr lang="ru-RU" sz="1400" baseline="0" smtClean="0"/>
                        <a:t> о публикации №3021)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Конспект</a:t>
                      </a:r>
                      <a:r>
                        <a:rPr lang="ru-RU" sz="1400" baseline="0" smtClean="0"/>
                        <a:t> занятия  « Чудо клякса»</a:t>
                      </a:r>
                      <a:endParaRPr lang="ru-RU" sz="1400" smtClean="0"/>
                    </a:p>
                    <a:p>
                      <a:endParaRPr lang="ru-RU" sz="1400"/>
                    </a:p>
                  </a:txBody>
                  <a:tcPr/>
                </a:tc>
              </a:tr>
              <a:tr h="690511">
                <a:tc>
                  <a:txBody>
                    <a:bodyPr/>
                    <a:lstStyle/>
                    <a:p>
                      <a:r>
                        <a:rPr lang="ru-RU" sz="1400" smtClean="0"/>
                        <a:t>7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8747156"/>
      </p:ext>
    </p:extLst>
  </p:cSld>
  <p:clrMapOvr>
    <a:masterClrMapping/>
  </p:clrMapOvr>
  <p:transition spd="slow">
    <p:dissolv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733404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" y="-723647"/>
            <a:ext cx="2565689" cy="44381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14" y="-761020"/>
            <a:ext cx="3138826" cy="3960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5" y="-751100"/>
            <a:ext cx="3358471" cy="38906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17" y="2726772"/>
            <a:ext cx="3197220" cy="41312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" y="2639538"/>
            <a:ext cx="2765218" cy="42491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81" y="2726772"/>
            <a:ext cx="3129495" cy="4131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9799737"/>
      </p:ext>
    </p:extLst>
  </p:cSld>
  <p:clrMapOvr>
    <a:masterClrMapping/>
  </p:clrMapOvr>
  <p:transition spd="slow">
    <p:dissolve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243408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6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mtClean="0"/>
              <a:t>Карта участия педагога в конкурсах</a:t>
            </a:r>
          </a:p>
          <a:p>
            <a:pPr algn="ctr"/>
            <a:endParaRPr lang="ru-RU" sz="280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620688"/>
          <a:ext cx="8784977" cy="6475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38"/>
                <a:gridCol w="1141239"/>
                <a:gridCol w="4968552"/>
                <a:gridCol w="864096"/>
                <a:gridCol w="1368152"/>
              </a:tblGrid>
              <a:tr h="536509">
                <a:tc>
                  <a:txBody>
                    <a:bodyPr/>
                    <a:lstStyle/>
                    <a:p>
                      <a:r>
                        <a:rPr lang="ru-RU" sz="1400" smtClean="0"/>
                        <a:t>№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уровень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Название конкурса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год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результат</a:t>
                      </a:r>
                      <a:endParaRPr lang="ru-RU" sz="1400"/>
                    </a:p>
                  </a:txBody>
                  <a:tcPr/>
                </a:tc>
              </a:tr>
              <a:tr h="346005">
                <a:tc>
                  <a:txBody>
                    <a:bodyPr/>
                    <a:lstStyle/>
                    <a:p>
                      <a:r>
                        <a:rPr lang="ru-RU" sz="1400" smtClean="0"/>
                        <a:t>1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«Лучшее</a:t>
                      </a:r>
                      <a:r>
                        <a:rPr lang="ru-RU" sz="1400" baseline="0" smtClean="0"/>
                        <a:t> оформление группы к Новому году»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2013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1 место</a:t>
                      </a:r>
                      <a:endParaRPr lang="ru-RU" sz="1400"/>
                    </a:p>
                  </a:txBody>
                  <a:tcPr/>
                </a:tc>
              </a:tr>
              <a:tr h="490589">
                <a:tc>
                  <a:txBody>
                    <a:bodyPr/>
                    <a:lstStyle/>
                    <a:p>
                      <a:r>
                        <a:rPr lang="ru-RU" sz="1400" smtClean="0"/>
                        <a:t>2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ДОУ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«Лучшее</a:t>
                      </a:r>
                      <a:r>
                        <a:rPr lang="ru-RU" sz="1400" baseline="0" smtClean="0"/>
                        <a:t> оформление группы к Новому году»</a:t>
                      </a:r>
                      <a:endParaRPr lang="ru-RU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1 место</a:t>
                      </a:r>
                      <a:endParaRPr lang="ru-RU" sz="1400"/>
                    </a:p>
                  </a:txBody>
                  <a:tcPr/>
                </a:tc>
              </a:tr>
              <a:tr h="535838">
                <a:tc>
                  <a:txBody>
                    <a:bodyPr/>
                    <a:lstStyle/>
                    <a:p>
                      <a:r>
                        <a:rPr lang="ru-RU" sz="1400" smtClean="0"/>
                        <a:t>3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Всероссийский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«Чудеса из бумаги» (Смарт) 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Диплом</a:t>
                      </a:r>
                      <a:r>
                        <a:rPr lang="ru-RU" sz="1400" baseline="0" smtClean="0"/>
                        <a:t> 2 степени</a:t>
                      </a:r>
                      <a:endParaRPr lang="ru-RU" sz="1400"/>
                    </a:p>
                  </a:txBody>
                  <a:tcPr/>
                </a:tc>
              </a:tr>
              <a:tr h="536446">
                <a:tc>
                  <a:txBody>
                    <a:bodyPr/>
                    <a:lstStyle/>
                    <a:p>
                      <a:r>
                        <a:rPr lang="ru-RU" sz="1400" smtClean="0"/>
                        <a:t>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«Волшебное окошко» (конкурс педагогического мастерства)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2015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1</a:t>
                      </a:r>
                      <a:r>
                        <a:rPr lang="ru-RU" sz="1400" baseline="0" smtClean="0"/>
                        <a:t> место</a:t>
                      </a:r>
                      <a:endParaRPr lang="ru-RU" sz="1400"/>
                    </a:p>
                  </a:txBody>
                  <a:tcPr/>
                </a:tc>
              </a:tr>
              <a:tr h="315184">
                <a:tc>
                  <a:txBody>
                    <a:bodyPr/>
                    <a:lstStyle/>
                    <a:p>
                      <a:r>
                        <a:rPr lang="ru-RU" sz="1400" smtClean="0"/>
                        <a:t>5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«Лучший физкультурный уголок» (смотр-конкурс)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2015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</a:t>
                      </a:r>
                      <a:endParaRPr lang="ru-RU" sz="1400"/>
                    </a:p>
                  </a:txBody>
                  <a:tcPr/>
                </a:tc>
              </a:tr>
              <a:tr h="378220">
                <a:tc>
                  <a:txBody>
                    <a:bodyPr/>
                    <a:lstStyle/>
                    <a:p>
                      <a:r>
                        <a:rPr lang="ru-RU" sz="1400" smtClean="0"/>
                        <a:t>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«Лучшее оформление летних участков ДОУ»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 место</a:t>
                      </a:r>
                      <a:endParaRPr lang="ru-RU" sz="1400"/>
                    </a:p>
                  </a:txBody>
                  <a:tcPr/>
                </a:tc>
              </a:tr>
              <a:tr h="578054">
                <a:tc>
                  <a:txBody>
                    <a:bodyPr/>
                    <a:lstStyle/>
                    <a:p>
                      <a:r>
                        <a:rPr lang="ru-RU" sz="1400" smtClean="0"/>
                        <a:t>7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«Лучшая кормушка для птиц «Птичий ресторан»» смотр-конкурс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3 место</a:t>
                      </a:r>
                      <a:endParaRPr lang="ru-RU" sz="140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smtClean="0"/>
                        <a:t>8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«Лучшее оформление группы «Новогодняя сказка»»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 место</a:t>
                      </a:r>
                      <a:endParaRPr lang="ru-RU" sz="1400"/>
                    </a:p>
                  </a:txBody>
                  <a:tcPr/>
                </a:tc>
              </a:tr>
              <a:tr h="489952">
                <a:tc>
                  <a:txBody>
                    <a:bodyPr/>
                    <a:lstStyle/>
                    <a:p>
                      <a:r>
                        <a:rPr lang="ru-RU" sz="1400" smtClean="0"/>
                        <a:t>9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«Лучшее оформление групповых окон» (смотр- конкурс)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1 место</a:t>
                      </a:r>
                      <a:endParaRPr lang="ru-RU" sz="1400"/>
                    </a:p>
                  </a:txBody>
                  <a:tcPr/>
                </a:tc>
              </a:tr>
              <a:tr h="475848">
                <a:tc>
                  <a:txBody>
                    <a:bodyPr/>
                    <a:lstStyle/>
                    <a:p>
                      <a:r>
                        <a:rPr lang="ru-RU" sz="1400" smtClean="0"/>
                        <a:t>10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«Кукла</a:t>
                      </a:r>
                      <a:r>
                        <a:rPr lang="ru-RU" sz="1400" baseline="0" smtClean="0"/>
                        <a:t> своими руками</a:t>
                      </a:r>
                      <a:r>
                        <a:rPr lang="ru-RU" sz="1400" smtClean="0"/>
                        <a:t>» (конкурс педагогического мастерства)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smtClean="0"/>
                        <a:t> номинация «Мини кукла»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smtClean="0"/>
                        <a:t> номинация «Двое из ларца»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smtClean="0"/>
                    </a:p>
                    <a:p>
                      <a:endParaRPr lang="ru-RU" sz="1400" smtClean="0"/>
                    </a:p>
                    <a:p>
                      <a:r>
                        <a:rPr lang="ru-RU" sz="1400" smtClean="0"/>
                        <a:t>3 место</a:t>
                      </a:r>
                    </a:p>
                    <a:p>
                      <a:r>
                        <a:rPr lang="ru-RU" sz="1400" smtClean="0"/>
                        <a:t>1 место</a:t>
                      </a:r>
                      <a:endParaRPr lang="ru-RU" sz="1400"/>
                    </a:p>
                  </a:txBody>
                  <a:tcPr/>
                </a:tc>
              </a:tr>
              <a:tr h="749642">
                <a:tc>
                  <a:txBody>
                    <a:bodyPr/>
                    <a:lstStyle/>
                    <a:p>
                      <a:r>
                        <a:rPr lang="ru-RU" sz="1400" smtClean="0"/>
                        <a:t>11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Муниципальный</a:t>
                      </a:r>
                      <a:r>
                        <a:rPr lang="ru-RU" sz="1400" baseline="0" smtClean="0"/>
                        <a:t> 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«Цветы для моей мамы» - номинация «Мастер»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</a:t>
                      </a:r>
                      <a:endParaRPr lang="ru-RU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87663338"/>
      </p:ext>
    </p:extLst>
  </p:cSld>
  <p:clrMapOvr>
    <a:masterClrMapping/>
  </p:clrMapOvr>
  <p:transition spd="slow">
    <p:dissolv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243408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6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260648"/>
          <a:ext cx="8784977" cy="4259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38"/>
                <a:gridCol w="1141239"/>
                <a:gridCol w="4968552"/>
                <a:gridCol w="864096"/>
                <a:gridCol w="1368152"/>
              </a:tblGrid>
              <a:tr h="536509">
                <a:tc>
                  <a:txBody>
                    <a:bodyPr/>
                    <a:lstStyle/>
                    <a:p>
                      <a:r>
                        <a:rPr lang="ru-RU" sz="1400" smtClean="0"/>
                        <a:t>№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уровень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Название конкурса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год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результат</a:t>
                      </a:r>
                      <a:endParaRPr lang="ru-RU" sz="1400"/>
                    </a:p>
                  </a:txBody>
                  <a:tcPr/>
                </a:tc>
              </a:tr>
              <a:tr h="346005">
                <a:tc>
                  <a:txBody>
                    <a:bodyPr/>
                    <a:lstStyle/>
                    <a:p>
                      <a:r>
                        <a:rPr lang="ru-RU" sz="1400" smtClean="0"/>
                        <a:t>12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Международный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«Интербриг» - ном</a:t>
                      </a:r>
                      <a:r>
                        <a:rPr lang="ru-RU" sz="1400" baseline="0" smtClean="0"/>
                        <a:t>инация «Конспект занятия»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3 место</a:t>
                      </a:r>
                      <a:endParaRPr lang="ru-RU" sz="1400"/>
                    </a:p>
                  </a:txBody>
                  <a:tcPr/>
                </a:tc>
              </a:tr>
              <a:tr h="490589">
                <a:tc>
                  <a:txBody>
                    <a:bodyPr/>
                    <a:lstStyle/>
                    <a:p>
                      <a:r>
                        <a:rPr lang="ru-RU" sz="1400" smtClean="0"/>
                        <a:t>13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Всероссийский</a:t>
                      </a:r>
                      <a:r>
                        <a:rPr lang="ru-RU" sz="1400" baseline="0" smtClean="0"/>
                        <a:t> 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err="1" smtClean="0"/>
                        <a:t>Конкурсофф – номинация «Презентация»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1 место</a:t>
                      </a:r>
                      <a:endParaRPr lang="ru-RU" sz="1400"/>
                    </a:p>
                  </a:txBody>
                  <a:tcPr/>
                </a:tc>
              </a:tr>
              <a:tr h="535838">
                <a:tc>
                  <a:txBody>
                    <a:bodyPr/>
                    <a:lstStyle/>
                    <a:p>
                      <a:r>
                        <a:rPr lang="ru-RU" sz="1400" smtClean="0"/>
                        <a:t>14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Всероссийский</a:t>
                      </a:r>
                      <a:r>
                        <a:rPr lang="ru-RU" sz="1400" baseline="0" smtClean="0"/>
                        <a:t> 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err="1" smtClean="0"/>
                        <a:t>Конкурсофф – номинация «Конспект</a:t>
                      </a:r>
                      <a:r>
                        <a:rPr lang="ru-RU" sz="1400" baseline="0" smtClean="0"/>
                        <a:t> занятия</a:t>
                      </a:r>
                      <a:r>
                        <a:rPr lang="ru-RU" sz="1400" smtClean="0"/>
                        <a:t>»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1 место</a:t>
                      </a:r>
                      <a:endParaRPr lang="ru-RU" sz="1400"/>
                    </a:p>
                  </a:txBody>
                  <a:tcPr/>
                </a:tc>
              </a:tr>
              <a:tr h="536446">
                <a:tc>
                  <a:txBody>
                    <a:bodyPr/>
                    <a:lstStyle/>
                    <a:p>
                      <a:r>
                        <a:rPr lang="ru-RU" sz="1400" smtClean="0"/>
                        <a:t>15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Всероссийский 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«Лига</a:t>
                      </a:r>
                      <a:r>
                        <a:rPr lang="ru-RU" sz="1400" baseline="0" smtClean="0"/>
                        <a:t> талантов</a:t>
                      </a:r>
                      <a:r>
                        <a:rPr lang="ru-RU" sz="1400" smtClean="0"/>
                        <a:t>» - номинация «Методическая разработка»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1</a:t>
                      </a:r>
                      <a:r>
                        <a:rPr lang="ru-RU" sz="1400" baseline="0" smtClean="0"/>
                        <a:t> место</a:t>
                      </a:r>
                      <a:endParaRPr lang="ru-RU" sz="1400"/>
                    </a:p>
                  </a:txBody>
                  <a:tcPr/>
                </a:tc>
              </a:tr>
              <a:tr h="315184">
                <a:tc>
                  <a:txBody>
                    <a:bodyPr/>
                    <a:lstStyle/>
                    <a:p>
                      <a:r>
                        <a:rPr lang="ru-RU" sz="1400" smtClean="0"/>
                        <a:t>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Муниципальный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«Лэпбук»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2018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</a:t>
                      </a:r>
                      <a:endParaRPr lang="ru-RU" sz="1400"/>
                    </a:p>
                  </a:txBody>
                  <a:tcPr/>
                </a:tc>
              </a:tr>
              <a:tr h="378220">
                <a:tc>
                  <a:txBody>
                    <a:bodyPr/>
                    <a:lstStyle/>
                    <a:p>
                      <a:r>
                        <a:rPr lang="ru-RU" sz="1400" smtClean="0"/>
                        <a:t>17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«Лучшее</a:t>
                      </a:r>
                      <a:r>
                        <a:rPr lang="ru-RU" sz="1400" baseline="0" smtClean="0"/>
                        <a:t> оформление современных сюжетно-ролевых игр</a:t>
                      </a:r>
                      <a:r>
                        <a:rPr lang="ru-RU" sz="1400" smtClean="0"/>
                        <a:t>»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2019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</a:t>
                      </a:r>
                      <a:r>
                        <a:rPr lang="ru-RU" sz="1400" baseline="0" smtClean="0"/>
                        <a:t> место</a:t>
                      </a:r>
                      <a:endParaRPr lang="ru-RU" sz="1400"/>
                    </a:p>
                  </a:txBody>
                  <a:tcPr/>
                </a:tc>
              </a:tr>
              <a:tr h="578054">
                <a:tc>
                  <a:txBody>
                    <a:bodyPr/>
                    <a:lstStyle/>
                    <a:p>
                      <a:r>
                        <a:rPr lang="ru-RU" sz="1400" smtClean="0"/>
                        <a:t>18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«Театральный</a:t>
                      </a:r>
                      <a:r>
                        <a:rPr lang="ru-RU" sz="1400" baseline="0" smtClean="0"/>
                        <a:t> уголок</a:t>
                      </a:r>
                      <a:r>
                        <a:rPr lang="ru-RU" sz="1400" smtClean="0"/>
                        <a:t>» - смотр-конкурс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2020г.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3 место</a:t>
                      </a:r>
                      <a:endParaRPr lang="ru-RU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87663338"/>
      </p:ext>
    </p:extLst>
  </p:cSld>
  <p:clrMapOvr>
    <a:masterClrMapping/>
  </p:clrMapOvr>
  <p:transition spd="slow">
    <p:dissolve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" y="908720"/>
            <a:ext cx="4717842" cy="6185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52" y="908719"/>
            <a:ext cx="4456878" cy="6185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1106609"/>
      </p:ext>
    </p:extLst>
  </p:cSld>
  <p:clrMapOvr>
    <a:masterClrMapping/>
  </p:clrMapOvr>
  <p:transition spd="slow">
    <p:dissolv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4114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689" y="2004068"/>
            <a:ext cx="6140600" cy="4320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" y="2019298"/>
            <a:ext cx="3379167" cy="4290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548653"/>
            <a:ext cx="7596274" cy="1176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718661"/>
      </p:ext>
    </p:extLst>
  </p:cSld>
  <p:clrMapOvr>
    <a:masterClrMapping/>
  </p:clrMapOvr>
  <p:transition spd="slow">
    <p:dissolve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6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85729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mtClean="0"/>
              <a:t>Карта участия воспитанников в конкурсах</a:t>
            </a:r>
            <a:endParaRPr lang="ru-RU" sz="280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1" y="1397000"/>
          <a:ext cx="8784977" cy="4762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38"/>
                <a:gridCol w="1382616"/>
                <a:gridCol w="3932665"/>
                <a:gridCol w="1269762"/>
                <a:gridCol w="1756996"/>
              </a:tblGrid>
              <a:tr h="548354">
                <a:tc>
                  <a:txBody>
                    <a:bodyPr/>
                    <a:lstStyle/>
                    <a:p>
                      <a:r>
                        <a:rPr lang="ru-RU" smtClean="0"/>
                        <a:t>№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уровень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название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год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результат</a:t>
                      </a:r>
                      <a:endParaRPr lang="ru-RU"/>
                    </a:p>
                  </a:txBody>
                  <a:tcPr/>
                </a:tc>
              </a:tr>
              <a:tr h="547542">
                <a:tc>
                  <a:txBody>
                    <a:bodyPr/>
                    <a:lstStyle/>
                    <a:p>
                      <a:r>
                        <a:rPr lang="ru-RU" sz="1400" smtClean="0"/>
                        <a:t>1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Новогодняя игрушка(Ульяновская</a:t>
                      </a:r>
                      <a:r>
                        <a:rPr lang="ru-RU" sz="1400" baseline="0" smtClean="0"/>
                        <a:t> Лера)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2013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3 место</a:t>
                      </a:r>
                      <a:endParaRPr lang="ru-RU" sz="140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smtClean="0"/>
                        <a:t>2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ДОУ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Новогодняя игрушка(Горина Маша)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2013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1 место</a:t>
                      </a:r>
                      <a:endParaRPr lang="ru-RU" sz="140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400" smtClean="0"/>
                        <a:t>3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err="1" smtClean="0"/>
                        <a:t>к\с плакатов «ГО и ЧС –это  должен знать и уметь</a:t>
                      </a:r>
                      <a:r>
                        <a:rPr lang="ru-RU" sz="1400" baseline="0" smtClean="0"/>
                        <a:t> каждый»(Нистратов Сергей)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 место</a:t>
                      </a:r>
                      <a:endParaRPr lang="ru-RU" sz="1400"/>
                    </a:p>
                  </a:txBody>
                  <a:tcPr/>
                </a:tc>
              </a:tr>
              <a:tr h="766193">
                <a:tc>
                  <a:txBody>
                    <a:bodyPr/>
                    <a:lstStyle/>
                    <a:p>
                      <a:r>
                        <a:rPr lang="ru-RU" sz="1400" smtClean="0"/>
                        <a:t>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Отходы в доходы. Номинация « Поделка»(Нистратов Сергей)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</a:t>
                      </a:r>
                      <a:endParaRPr lang="ru-RU" sz="1400"/>
                    </a:p>
                  </a:txBody>
                  <a:tcPr/>
                </a:tc>
              </a:tr>
              <a:tr h="766193">
                <a:tc>
                  <a:txBody>
                    <a:bodyPr/>
                    <a:lstStyle/>
                    <a:p>
                      <a:r>
                        <a:rPr lang="ru-RU" sz="1400" smtClean="0"/>
                        <a:t>5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Отходы в доходы. Номинация « Поделка»(Родионова</a:t>
                      </a:r>
                      <a:r>
                        <a:rPr lang="ru-RU" sz="1400" baseline="0" smtClean="0"/>
                        <a:t> Полина)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 место</a:t>
                      </a:r>
                      <a:endParaRPr lang="ru-RU" sz="1400"/>
                    </a:p>
                  </a:txBody>
                  <a:tcPr/>
                </a:tc>
              </a:tr>
              <a:tr h="766193">
                <a:tc>
                  <a:txBody>
                    <a:bodyPr/>
                    <a:lstStyle/>
                    <a:p>
                      <a:r>
                        <a:rPr lang="ru-RU" sz="1400" smtClean="0"/>
                        <a:t>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Отходы в доходы. Номинация « Поделка»(Самарцев</a:t>
                      </a:r>
                      <a:r>
                        <a:rPr lang="ru-RU" sz="1400" baseline="0" smtClean="0"/>
                        <a:t> Саша)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1 место</a:t>
                      </a:r>
                      <a:endParaRPr lang="ru-RU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87663338"/>
      </p:ext>
    </p:extLst>
  </p:cSld>
  <p:clrMapOvr>
    <a:masterClrMapping/>
  </p:clrMapOvr>
  <p:transition spd="slow">
    <p:dissolve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332656"/>
          <a:ext cx="8712969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70"/>
                <a:gridCol w="1877795"/>
                <a:gridCol w="4148432"/>
                <a:gridCol w="1079483"/>
                <a:gridCol w="1156589"/>
              </a:tblGrid>
              <a:tr h="779664">
                <a:tc>
                  <a:txBody>
                    <a:bodyPr/>
                    <a:lstStyle/>
                    <a:p>
                      <a:r>
                        <a:rPr lang="ru-RU" sz="1400" smtClean="0"/>
                        <a:t>7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Осенние  дары. Номинация </a:t>
                      </a:r>
                    </a:p>
                    <a:p>
                      <a:r>
                        <a:rPr lang="ru-RU" sz="1400" smtClean="0"/>
                        <a:t> « Поделка</a:t>
                      </a:r>
                      <a:r>
                        <a:rPr lang="ru-RU" sz="1400" baseline="0" smtClean="0"/>
                        <a:t> из овощей и фруктов»(Козлов Артем)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3 место</a:t>
                      </a:r>
                      <a:endParaRPr lang="ru-RU" sz="1400"/>
                    </a:p>
                  </a:txBody>
                  <a:tcPr/>
                </a:tc>
              </a:tr>
              <a:tr h="779664">
                <a:tc>
                  <a:txBody>
                    <a:bodyPr/>
                    <a:lstStyle/>
                    <a:p>
                      <a:r>
                        <a:rPr lang="ru-RU" sz="1400" smtClean="0"/>
                        <a:t>8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Осенние дары. Номинация « Поделка из</a:t>
                      </a:r>
                      <a:r>
                        <a:rPr lang="ru-RU" sz="1400" baseline="0" smtClean="0"/>
                        <a:t> природного материала»(Бажутин Ярослав)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1 место</a:t>
                      </a:r>
                      <a:endParaRPr lang="ru-RU" sz="1400"/>
                    </a:p>
                  </a:txBody>
                  <a:tcPr/>
                </a:tc>
              </a:tr>
              <a:tr h="779664">
                <a:tc>
                  <a:txBody>
                    <a:bodyPr/>
                    <a:lstStyle/>
                    <a:p>
                      <a:r>
                        <a:rPr lang="ru-RU" sz="1400" smtClean="0"/>
                        <a:t>9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Новогоднее поздравление. Номинация « Плакат»(Наумова Милана)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1</a:t>
                      </a:r>
                      <a:r>
                        <a:rPr lang="ru-RU" sz="1400" baseline="0" smtClean="0"/>
                        <a:t> место</a:t>
                      </a:r>
                      <a:endParaRPr lang="ru-RU" sz="1400"/>
                    </a:p>
                  </a:txBody>
                  <a:tcPr/>
                </a:tc>
              </a:tr>
              <a:tr h="779664">
                <a:tc>
                  <a:txBody>
                    <a:bodyPr/>
                    <a:lstStyle/>
                    <a:p>
                      <a:r>
                        <a:rPr lang="ru-RU" sz="1400" smtClean="0"/>
                        <a:t>10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Лики природы. Номинация « Природа и фантазия» (Козлов Артем)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</a:t>
                      </a:r>
                      <a:endParaRPr lang="ru-RU" sz="1400"/>
                    </a:p>
                  </a:txBody>
                  <a:tcPr/>
                </a:tc>
              </a:tr>
              <a:tr h="779664">
                <a:tc>
                  <a:txBody>
                    <a:bodyPr/>
                    <a:lstStyle/>
                    <a:p>
                      <a:r>
                        <a:rPr lang="ru-RU" sz="1400" smtClean="0"/>
                        <a:t>11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муниципальный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Цветы для моей</a:t>
                      </a:r>
                      <a:r>
                        <a:rPr lang="ru-RU" sz="1400" baseline="0" smtClean="0"/>
                        <a:t> мамы. Номинация  «Аппликация»(Лепилкин Максим)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</a:t>
                      </a:r>
                      <a:endParaRPr lang="ru-RU" sz="1400"/>
                    </a:p>
                  </a:txBody>
                  <a:tcPr/>
                </a:tc>
              </a:tr>
              <a:tr h="779664">
                <a:tc>
                  <a:txBody>
                    <a:bodyPr/>
                    <a:lstStyle/>
                    <a:p>
                      <a:r>
                        <a:rPr lang="ru-RU" sz="1400" smtClean="0"/>
                        <a:t>12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муниципальный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Цветы для моей</a:t>
                      </a:r>
                      <a:r>
                        <a:rPr lang="ru-RU" sz="1400" baseline="0" smtClean="0"/>
                        <a:t> мамы. Номинация « Рисунок»(Кузьмин Глеб)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2015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</a:t>
                      </a:r>
                      <a:endParaRPr lang="ru-RU" sz="1400"/>
                    </a:p>
                  </a:txBody>
                  <a:tcPr/>
                </a:tc>
              </a:tr>
              <a:tr h="779664">
                <a:tc>
                  <a:txBody>
                    <a:bodyPr/>
                    <a:lstStyle/>
                    <a:p>
                      <a:r>
                        <a:rPr lang="ru-RU" sz="1400" smtClean="0"/>
                        <a:t>13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муниципальный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Успей спасти планету .Номинация «Рисунок»(Аршинский Кирилл)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2015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</a:t>
                      </a:r>
                      <a:endParaRPr lang="ru-RU" sz="1400"/>
                    </a:p>
                  </a:txBody>
                  <a:tcPr/>
                </a:tc>
              </a:tr>
              <a:tr h="779664">
                <a:tc>
                  <a:txBody>
                    <a:bodyPr/>
                    <a:lstStyle/>
                    <a:p>
                      <a:r>
                        <a:rPr lang="ru-RU" sz="1400" smtClean="0"/>
                        <a:t>14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муниципальный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Цветы для моей</a:t>
                      </a:r>
                      <a:r>
                        <a:rPr lang="ru-RU" sz="1400" baseline="0" smtClean="0"/>
                        <a:t> мамы. Номинация « Рисунок»(Потатуева Лиза)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2015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призер</a:t>
                      </a:r>
                      <a:endParaRPr lang="ru-RU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07100204"/>
      </p:ext>
    </p:extLst>
  </p:cSld>
  <p:clrMapOvr>
    <a:masterClrMapping/>
  </p:clrMapOvr>
  <p:transition spd="slow">
    <p:dissolve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548680"/>
          <a:ext cx="8640961" cy="630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71"/>
                <a:gridCol w="1792877"/>
                <a:gridCol w="3831584"/>
                <a:gridCol w="1136968"/>
                <a:gridCol w="1440161"/>
              </a:tblGrid>
              <a:tr h="788665">
                <a:tc>
                  <a:txBody>
                    <a:bodyPr/>
                    <a:lstStyle/>
                    <a:p>
                      <a:r>
                        <a:rPr lang="ru-RU" sz="1400" smtClean="0"/>
                        <a:t>14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всероссийский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Лига талантов. Номинация « Художественное творчество. « Русские березки»» (Аитов Амир)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 место</a:t>
                      </a:r>
                      <a:endParaRPr lang="ru-RU" sz="1400"/>
                    </a:p>
                  </a:txBody>
                  <a:tcPr/>
                </a:tc>
              </a:tr>
              <a:tr h="788665">
                <a:tc>
                  <a:txBody>
                    <a:bodyPr/>
                    <a:lstStyle/>
                    <a:p>
                      <a:r>
                        <a:rPr lang="ru-RU" sz="1400" smtClean="0"/>
                        <a:t>15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всероссийский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err="1" smtClean="0"/>
                        <a:t>Конкурсофф. Номинация «Чудесная</a:t>
                      </a:r>
                      <a:r>
                        <a:rPr lang="ru-RU" sz="1400" baseline="0" smtClean="0"/>
                        <a:t> мастерская» «Домик для паучков»(Аитов Амир)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 место</a:t>
                      </a:r>
                      <a:endParaRPr lang="ru-RU" sz="1400"/>
                    </a:p>
                  </a:txBody>
                  <a:tcPr/>
                </a:tc>
              </a:tr>
              <a:tr h="788665">
                <a:tc>
                  <a:txBody>
                    <a:bodyPr/>
                    <a:lstStyle/>
                    <a:p>
                      <a:r>
                        <a:rPr lang="ru-RU" sz="1400" smtClean="0"/>
                        <a:t>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Морские сокровища. Номинация « Изобразительное творчество»(Аитов</a:t>
                      </a:r>
                      <a:r>
                        <a:rPr lang="ru-RU" sz="1400" baseline="0" smtClean="0"/>
                        <a:t> Амир)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</a:t>
                      </a:r>
                      <a:endParaRPr lang="ru-RU" sz="1400"/>
                    </a:p>
                  </a:txBody>
                  <a:tcPr/>
                </a:tc>
              </a:tr>
              <a:tr h="788665">
                <a:tc>
                  <a:txBody>
                    <a:bodyPr/>
                    <a:lstStyle/>
                    <a:p>
                      <a:r>
                        <a:rPr lang="ru-RU" sz="1400" smtClean="0"/>
                        <a:t>17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err="1" smtClean="0"/>
                        <a:t>к\с плакатов</a:t>
                      </a:r>
                      <a:r>
                        <a:rPr lang="ru-RU" sz="1400" baseline="0" smtClean="0"/>
                        <a:t> « Моя семья» . Номинация « Семейное хобби»(Такранов Родион)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2016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 место</a:t>
                      </a:r>
                      <a:endParaRPr lang="ru-RU" sz="1400"/>
                    </a:p>
                  </a:txBody>
                  <a:tcPr/>
                </a:tc>
              </a:tr>
              <a:tr h="788665">
                <a:tc>
                  <a:txBody>
                    <a:bodyPr/>
                    <a:lstStyle/>
                    <a:p>
                      <a:r>
                        <a:rPr lang="ru-RU" sz="1400" smtClean="0"/>
                        <a:t>18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err="1" smtClean="0"/>
                        <a:t>к\с плакатов</a:t>
                      </a:r>
                      <a:r>
                        <a:rPr lang="ru-RU" sz="1400" baseline="0" smtClean="0"/>
                        <a:t> « Моя семья» Номинация «Креативный плакат» (Дубовская Олеся)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2016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1 место</a:t>
                      </a:r>
                      <a:endParaRPr lang="ru-RU" sz="1400"/>
                    </a:p>
                  </a:txBody>
                  <a:tcPr/>
                </a:tc>
              </a:tr>
              <a:tr h="788665">
                <a:tc>
                  <a:txBody>
                    <a:bodyPr/>
                    <a:lstStyle/>
                    <a:p>
                      <a:r>
                        <a:rPr lang="ru-RU" sz="1400" smtClean="0"/>
                        <a:t>19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err="1" smtClean="0"/>
                        <a:t>к\с плакатов</a:t>
                      </a:r>
                      <a:r>
                        <a:rPr lang="ru-RU" sz="1400" baseline="0" smtClean="0"/>
                        <a:t> « Моя семья» Номинация «Креативный плакат» (Баннов Артем)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2016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1 место</a:t>
                      </a:r>
                      <a:endParaRPr lang="ru-RU" sz="1400"/>
                    </a:p>
                  </a:txBody>
                  <a:tcPr/>
                </a:tc>
              </a:tr>
              <a:tr h="788665">
                <a:tc>
                  <a:txBody>
                    <a:bodyPr/>
                    <a:lstStyle/>
                    <a:p>
                      <a:r>
                        <a:rPr lang="ru-RU" sz="1400" smtClean="0"/>
                        <a:t>20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err="1" smtClean="0"/>
                        <a:t>к\с плакатов</a:t>
                      </a:r>
                      <a:r>
                        <a:rPr lang="ru-RU" sz="1400" baseline="0" smtClean="0"/>
                        <a:t> « Моя семья» Номинация «Семейные  традиции» (Бураковский Ярослав)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2016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 место</a:t>
                      </a:r>
                      <a:endParaRPr lang="ru-RU" sz="1400"/>
                    </a:p>
                  </a:txBody>
                  <a:tcPr/>
                </a:tc>
              </a:tr>
              <a:tr h="788665">
                <a:tc>
                  <a:txBody>
                    <a:bodyPr/>
                    <a:lstStyle/>
                    <a:p>
                      <a:r>
                        <a:rPr lang="ru-RU" sz="1400" smtClean="0"/>
                        <a:t>21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err="1" smtClean="0"/>
                        <a:t>к\с плакатов « ГО иЧС –</a:t>
                      </a:r>
                      <a:r>
                        <a:rPr lang="ru-RU" sz="1400" baseline="0" smtClean="0"/>
                        <a:t> это должен знать и уметь каждый» ( Радионова Полина)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2016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 место</a:t>
                      </a:r>
                      <a:endParaRPr lang="ru-RU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0719743"/>
      </p:ext>
    </p:extLst>
  </p:cSld>
  <p:clrMapOvr>
    <a:masterClrMapping/>
  </p:clrMapOvr>
  <p:transition spd="slow">
    <p:dissolve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476672"/>
          <a:ext cx="8856984" cy="638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1782196"/>
                <a:gridCol w="4123080"/>
                <a:gridCol w="916241"/>
                <a:gridCol w="1603419"/>
              </a:tblGrid>
              <a:tr h="797666">
                <a:tc>
                  <a:txBody>
                    <a:bodyPr/>
                    <a:lstStyle/>
                    <a:p>
                      <a:r>
                        <a:rPr lang="ru-RU" sz="1400" smtClean="0"/>
                        <a:t>22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err="1" smtClean="0"/>
                        <a:t>к\сплакатов « ГО иЧС –</a:t>
                      </a:r>
                      <a:r>
                        <a:rPr lang="ru-RU" sz="1400" baseline="0" smtClean="0"/>
                        <a:t> это должен знать и уметь каждый» (Кузнецов Дима)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</a:t>
                      </a:r>
                      <a:endParaRPr lang="ru-RU" sz="1400"/>
                    </a:p>
                  </a:txBody>
                  <a:tcPr/>
                </a:tc>
              </a:tr>
              <a:tr h="797666">
                <a:tc>
                  <a:txBody>
                    <a:bodyPr/>
                    <a:lstStyle/>
                    <a:p>
                      <a:r>
                        <a:rPr lang="ru-RU" sz="1400" smtClean="0"/>
                        <a:t>23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err="1" smtClean="0"/>
                        <a:t>к\с плакатов « ГО иЧС –</a:t>
                      </a:r>
                      <a:r>
                        <a:rPr lang="ru-RU" sz="1400" baseline="0" smtClean="0"/>
                        <a:t> это должен знать и уметь каждый» 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1 место</a:t>
                      </a:r>
                      <a:endParaRPr lang="ru-RU" sz="1400"/>
                    </a:p>
                  </a:txBody>
                  <a:tcPr/>
                </a:tc>
              </a:tr>
              <a:tr h="797666">
                <a:tc>
                  <a:txBody>
                    <a:bodyPr/>
                    <a:lstStyle/>
                    <a:p>
                      <a:r>
                        <a:rPr lang="ru-RU" sz="1400" smtClean="0"/>
                        <a:t>24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муниципальный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Лики природы. Номинация « Соседи по планете» (Аитов Амир)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</a:t>
                      </a:r>
                      <a:endParaRPr lang="ru-RU" sz="1400"/>
                    </a:p>
                  </a:txBody>
                  <a:tcPr/>
                </a:tc>
              </a:tr>
              <a:tr h="797666">
                <a:tc>
                  <a:txBody>
                    <a:bodyPr/>
                    <a:lstStyle/>
                    <a:p>
                      <a:r>
                        <a:rPr lang="ru-RU" sz="1400" smtClean="0"/>
                        <a:t>25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/>
                        <a:t>муниципальный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Созвездие</a:t>
                      </a:r>
                      <a:r>
                        <a:rPr lang="ru-RU" sz="1400" baseline="0" smtClean="0"/>
                        <a:t> талантов. Номинация «Изобразительное искусство» (Ворожбитова Катя)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призер</a:t>
                      </a:r>
                      <a:endParaRPr lang="ru-RU" sz="1400"/>
                    </a:p>
                  </a:txBody>
                  <a:tcPr/>
                </a:tc>
              </a:tr>
              <a:tr h="797666">
                <a:tc>
                  <a:txBody>
                    <a:bodyPr/>
                    <a:lstStyle/>
                    <a:p>
                      <a:r>
                        <a:rPr lang="ru-RU" sz="1400" smtClean="0"/>
                        <a:t>26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муниципальный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Цветы для моей</a:t>
                      </a:r>
                      <a:r>
                        <a:rPr lang="ru-RU" sz="1400" baseline="0" smtClean="0"/>
                        <a:t> мамы. (Аитов Амир)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</a:t>
                      </a:r>
                      <a:endParaRPr lang="ru-RU" sz="1400"/>
                    </a:p>
                  </a:txBody>
                  <a:tcPr/>
                </a:tc>
              </a:tr>
              <a:tr h="797666">
                <a:tc>
                  <a:txBody>
                    <a:bodyPr/>
                    <a:lstStyle/>
                    <a:p>
                      <a:r>
                        <a:rPr lang="ru-RU" sz="1400" smtClean="0"/>
                        <a:t>27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муниципальный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Успей спасти планету. Номинация «Экологический  рисунок»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3 место</a:t>
                      </a:r>
                      <a:endParaRPr lang="ru-RU" sz="1400"/>
                    </a:p>
                  </a:txBody>
                  <a:tcPr/>
                </a:tc>
              </a:tr>
              <a:tr h="797666">
                <a:tc>
                  <a:txBody>
                    <a:bodyPr/>
                    <a:lstStyle/>
                    <a:p>
                      <a:r>
                        <a:rPr lang="ru-RU" sz="1400" smtClean="0"/>
                        <a:t>28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муниципальный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Славлю город, славлю Россию! Номинация «Художественное слово»(Заверюха Полина)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2016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</a:t>
                      </a:r>
                      <a:endParaRPr lang="ru-RU" sz="1400"/>
                    </a:p>
                  </a:txBody>
                  <a:tcPr/>
                </a:tc>
              </a:tr>
              <a:tr h="797666">
                <a:tc>
                  <a:txBody>
                    <a:bodyPr/>
                    <a:lstStyle/>
                    <a:p>
                      <a:r>
                        <a:rPr lang="ru-RU" sz="1400" smtClean="0"/>
                        <a:t>29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муниципальный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Успей спасти планету. Номинация «Рисунок» ( Аитов Амир)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2017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 место</a:t>
                      </a:r>
                      <a:endParaRPr lang="ru-RU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78991139"/>
      </p:ext>
    </p:extLst>
  </p:cSld>
  <p:clrMapOvr>
    <a:masterClrMapping/>
  </p:clrMapOvr>
  <p:transition spd="slow">
    <p:dissolve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620688"/>
          <a:ext cx="8784976" cy="486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40"/>
                <a:gridCol w="1772400"/>
                <a:gridCol w="3743164"/>
                <a:gridCol w="1069475"/>
                <a:gridCol w="1756997"/>
              </a:tblGrid>
              <a:tr h="810090">
                <a:tc>
                  <a:txBody>
                    <a:bodyPr/>
                    <a:lstStyle/>
                    <a:p>
                      <a:r>
                        <a:rPr lang="ru-RU" sz="1400" smtClean="0"/>
                        <a:t>29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муниципальный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Лыжня</a:t>
                      </a:r>
                      <a:r>
                        <a:rPr lang="ru-RU" sz="1400" baseline="0" smtClean="0"/>
                        <a:t> России-2017 (Аитов Амир)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2017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</a:t>
                      </a:r>
                      <a:endParaRPr lang="ru-RU" sz="140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r>
                        <a:rPr lang="ru-RU" sz="1400" smtClean="0"/>
                        <a:t>30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муниципальный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29 Всероссийский Олимпийский</a:t>
                      </a:r>
                      <a:r>
                        <a:rPr lang="ru-RU" sz="1400" baseline="0" smtClean="0"/>
                        <a:t> день (Аитов Амир)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2017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</a:t>
                      </a:r>
                      <a:endParaRPr lang="ru-RU" sz="140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r>
                        <a:rPr lang="ru-RU" sz="1400" smtClean="0"/>
                        <a:t>31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муниципальный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 К\с познавательно-исследовательских проектов « Я познаю мир!»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2018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участие</a:t>
                      </a:r>
                      <a:endParaRPr lang="ru-RU" sz="140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r>
                        <a:rPr lang="ru-RU" sz="1400" smtClean="0"/>
                        <a:t>32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муниципальный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Строим город ( Зильберман Андрей, Рычкова Алина, Панкова Полина)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2018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победители</a:t>
                      </a:r>
                      <a:endParaRPr lang="ru-RU" sz="140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r>
                        <a:rPr lang="ru-RU" sz="1400" smtClean="0"/>
                        <a:t>33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Весенние старты ( Тихонова Анна)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2019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призер</a:t>
                      </a:r>
                      <a:endParaRPr lang="ru-RU" sz="140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r>
                        <a:rPr lang="ru-RU" sz="1400" smtClean="0"/>
                        <a:t>34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Веселые</a:t>
                      </a:r>
                      <a:r>
                        <a:rPr lang="ru-RU" sz="1400" baseline="0" smtClean="0"/>
                        <a:t> старты,  посвященные ДНЮ защитника Отечества(группа детей)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2019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призеры</a:t>
                      </a:r>
                      <a:endParaRPr lang="ru-RU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62580442"/>
      </p:ext>
    </p:extLst>
  </p:cSld>
  <p:clrMapOvr>
    <a:masterClrMapping/>
  </p:clrMapOvr>
  <p:transition spd="slow">
    <p:dissolve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499992" cy="54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307916" cy="54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8277575"/>
      </p:ext>
    </p:extLst>
  </p:cSld>
  <p:clrMapOvr>
    <a:masterClrMapping/>
  </p:clrMapOvr>
  <p:transition spd="slow">
    <p:dissolve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i="1" smtClean="0">
                <a:latin typeface="+mj-lt"/>
                <a:ea typeface="+mj-ea"/>
                <a:cs typeface="+mj-cs"/>
              </a:rPr>
              <a:t>Самообразование </a:t>
            </a:r>
            <a:b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1229947"/>
              </p:ext>
            </p:extLst>
          </p:nvPr>
        </p:nvGraphicFramePr>
        <p:xfrm>
          <a:off x="357159" y="1543350"/>
          <a:ext cx="8463313" cy="4802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96"/>
                <a:gridCol w="4030061"/>
                <a:gridCol w="1192668"/>
                <a:gridCol w="2911788"/>
              </a:tblGrid>
              <a:tr h="880668">
                <a:tc>
                  <a:txBody>
                    <a:bodyPr/>
                    <a:lstStyle/>
                    <a:p>
                      <a:r>
                        <a:rPr lang="ru-RU" sz="1400" smtClean="0"/>
                        <a:t>№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                               Тема самообразования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год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Форма  отчета</a:t>
                      </a:r>
                      <a:endParaRPr lang="ru-RU" sz="1400"/>
                    </a:p>
                  </a:txBody>
                  <a:tcPr/>
                </a:tc>
              </a:tr>
              <a:tr h="788958">
                <a:tc>
                  <a:txBody>
                    <a:bodyPr/>
                    <a:lstStyle/>
                    <a:p>
                      <a:r>
                        <a:rPr lang="ru-RU" sz="1400" smtClean="0"/>
                        <a:t>1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Использование</a:t>
                      </a:r>
                      <a:r>
                        <a:rPr lang="ru-RU" sz="1400" baseline="0" smtClean="0"/>
                        <a:t>  инновационных технологий как условия реализации ФГОС 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2014-2017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Выступления</a:t>
                      </a:r>
                      <a:r>
                        <a:rPr lang="ru-RU" sz="1400" baseline="0" smtClean="0"/>
                        <a:t> на педсоветах, открытые мероприятия для воспитателей</a:t>
                      </a:r>
                      <a:endParaRPr lang="ru-RU" sz="1400"/>
                    </a:p>
                  </a:txBody>
                  <a:tcPr/>
                </a:tc>
              </a:tr>
              <a:tr h="880668">
                <a:tc>
                  <a:txBody>
                    <a:bodyPr/>
                    <a:lstStyle/>
                    <a:p>
                      <a:r>
                        <a:rPr lang="ru-RU" sz="1400" smtClean="0"/>
                        <a:t>3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Развитие творческих способностей в рамках реализации ФГОС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2015-2017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Выступления на педсоветах,</a:t>
                      </a:r>
                      <a:r>
                        <a:rPr lang="ru-RU" sz="1400" baseline="0" smtClean="0"/>
                        <a:t> показ открытых занятий</a:t>
                      </a:r>
                      <a:endParaRPr lang="ru-RU" sz="1400"/>
                    </a:p>
                  </a:txBody>
                  <a:tcPr/>
                </a:tc>
              </a:tr>
              <a:tr h="880668">
                <a:tc>
                  <a:txBody>
                    <a:bodyPr/>
                    <a:lstStyle/>
                    <a:p>
                      <a:r>
                        <a:rPr lang="ru-RU" sz="1400" smtClean="0"/>
                        <a:t>2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 Нетрадиционные</a:t>
                      </a:r>
                      <a:r>
                        <a:rPr lang="ru-RU" sz="1400" baseline="0" smtClean="0"/>
                        <a:t> техники рисования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2017-2020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Выступления на педсоветах,</a:t>
                      </a:r>
                      <a:r>
                        <a:rPr lang="ru-RU" sz="1400" baseline="0" smtClean="0"/>
                        <a:t> показ открытых занятий</a:t>
                      </a:r>
                      <a:endParaRPr lang="ru-RU" sz="1400" smtClean="0"/>
                    </a:p>
                    <a:p>
                      <a:r>
                        <a:rPr lang="ru-RU" sz="1400" smtClean="0"/>
                        <a:t>Мастер-класс для родителей и воспитателей, выступления</a:t>
                      </a:r>
                      <a:r>
                        <a:rPr lang="ru-RU" sz="1400" baseline="0" smtClean="0"/>
                        <a:t> на городских МО</a:t>
                      </a:r>
                      <a:endParaRPr lang="ru-RU" sz="1400"/>
                    </a:p>
                  </a:txBody>
                  <a:tcPr/>
                </a:tc>
              </a:tr>
              <a:tr h="880668">
                <a:tc>
                  <a:txBody>
                    <a:bodyPr/>
                    <a:lstStyle/>
                    <a:p>
                      <a:r>
                        <a:rPr lang="ru-RU" sz="1400" smtClean="0"/>
                        <a:t>4.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Тематические</a:t>
                      </a:r>
                      <a:r>
                        <a:rPr lang="ru-RU" sz="1400" baseline="0" smtClean="0"/>
                        <a:t> дни в ДОУ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2019-2020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Презентация для педагогов, выступление на городском МО</a:t>
                      </a:r>
                      <a:endParaRPr lang="ru-RU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19580172"/>
      </p:ext>
    </p:extLst>
  </p:cSld>
  <p:clrMapOvr>
    <a:masterClrMapping/>
  </p:clrMapOvr>
  <p:transition spd="slow">
    <p:dissolve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8501122" cy="5143536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500034" y="0"/>
            <a:ext cx="8186766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i="1" smtClean="0">
                <a:latin typeface="+mj-lt"/>
                <a:ea typeface="+mj-ea"/>
                <a:cs typeface="+mj-cs"/>
              </a:rPr>
              <a:t>Методическая копилка </a:t>
            </a:r>
            <a:b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571480"/>
          <a:ext cx="8215370" cy="692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354165">
                <a:tc>
                  <a:txBody>
                    <a:bodyPr/>
                    <a:lstStyle/>
                    <a:p>
                      <a:r>
                        <a:rPr lang="ru-RU" sz="1400" smtClean="0"/>
                        <a:t>1. Проект</a:t>
                      </a:r>
                      <a:r>
                        <a:rPr lang="ru-RU" sz="1400" baseline="0" smtClean="0"/>
                        <a:t> « В мире камней»</a:t>
                      </a:r>
                      <a:endParaRPr lang="ru-RU" sz="1400"/>
                    </a:p>
                  </a:txBody>
                  <a:tcPr/>
                </a:tc>
              </a:tr>
              <a:tr h="354165">
                <a:tc>
                  <a:txBody>
                    <a:bodyPr/>
                    <a:lstStyle/>
                    <a:p>
                      <a:r>
                        <a:rPr lang="ru-RU" sz="1400" smtClean="0"/>
                        <a:t>2. Проект </a:t>
                      </a:r>
                      <a:r>
                        <a:rPr lang="ru-RU" sz="1400" baseline="0" smtClean="0"/>
                        <a:t> «Кока –кола – польза или вред от нее?»</a:t>
                      </a:r>
                      <a:endParaRPr lang="ru-RU" sz="1400"/>
                    </a:p>
                  </a:txBody>
                  <a:tcPr/>
                </a:tc>
              </a:tr>
              <a:tr h="354165">
                <a:tc>
                  <a:txBody>
                    <a:bodyPr/>
                    <a:lstStyle/>
                    <a:p>
                      <a:r>
                        <a:rPr lang="ru-RU" sz="1400" smtClean="0"/>
                        <a:t>3. Тематический день</a:t>
                      </a:r>
                      <a:r>
                        <a:rPr lang="ru-RU" sz="1400" baseline="0" smtClean="0"/>
                        <a:t> «В тридесятом царстве, тридевятом государстве»</a:t>
                      </a:r>
                      <a:endParaRPr lang="ru-RU" sz="1400"/>
                    </a:p>
                  </a:txBody>
                  <a:tcPr/>
                </a:tc>
              </a:tr>
              <a:tr h="354165">
                <a:tc>
                  <a:txBody>
                    <a:bodyPr/>
                    <a:lstStyle/>
                    <a:p>
                      <a:r>
                        <a:rPr lang="ru-RU" sz="1400" smtClean="0"/>
                        <a:t>4. Проект «Книга –лучший друг»</a:t>
                      </a:r>
                      <a:endParaRPr lang="ru-RU" sz="1400"/>
                    </a:p>
                  </a:txBody>
                  <a:tcPr/>
                </a:tc>
              </a:tr>
              <a:tr h="506961">
                <a:tc>
                  <a:txBody>
                    <a:bodyPr/>
                    <a:lstStyle/>
                    <a:p>
                      <a:r>
                        <a:rPr lang="ru-RU" sz="1400" smtClean="0"/>
                        <a:t>5. Творческо-познавательный проект «Русский народный праздник – Боярыня Масленица»</a:t>
                      </a:r>
                      <a:endParaRPr lang="ru-RU" sz="1400"/>
                    </a:p>
                  </a:txBody>
                  <a:tcPr/>
                </a:tc>
              </a:tr>
              <a:tr h="330892">
                <a:tc>
                  <a:txBody>
                    <a:bodyPr/>
                    <a:lstStyle/>
                    <a:p>
                      <a:r>
                        <a:rPr lang="ru-RU" sz="1400" smtClean="0"/>
                        <a:t>6.Сценарий физкультурного досуга с детьми старшей группы «Веселые старты»</a:t>
                      </a:r>
                      <a:endParaRPr lang="ru-RU" sz="1400"/>
                    </a:p>
                  </a:txBody>
                  <a:tcPr/>
                </a:tc>
              </a:tr>
              <a:tr h="506961">
                <a:tc>
                  <a:txBody>
                    <a:bodyPr/>
                    <a:lstStyle/>
                    <a:p>
                      <a:r>
                        <a:rPr lang="ru-RU" sz="1400" smtClean="0"/>
                        <a:t>6. Совместная методическая разработка  развлечения с музыкальным руководителем «Как медведя в берлогу провожали»</a:t>
                      </a:r>
                      <a:endParaRPr lang="ru-RU" sz="1400"/>
                    </a:p>
                  </a:txBody>
                  <a:tcPr/>
                </a:tc>
              </a:tr>
              <a:tr h="506961">
                <a:tc>
                  <a:txBody>
                    <a:bodyPr/>
                    <a:lstStyle/>
                    <a:p>
                      <a:r>
                        <a:rPr lang="ru-RU" sz="1400" smtClean="0"/>
                        <a:t>7. Конспект</a:t>
                      </a:r>
                      <a:r>
                        <a:rPr lang="ru-RU" sz="1400" baseline="0" smtClean="0"/>
                        <a:t> занятия по рисованию  с детьми старшей группы «Превращение кляксы»</a:t>
                      </a:r>
                      <a:endParaRPr lang="ru-RU" sz="1400"/>
                    </a:p>
                  </a:txBody>
                  <a:tcPr/>
                </a:tc>
              </a:tr>
              <a:tr h="506961">
                <a:tc>
                  <a:txBody>
                    <a:bodyPr/>
                    <a:lstStyle/>
                    <a:p>
                      <a:r>
                        <a:rPr lang="ru-RU" sz="1400" smtClean="0"/>
                        <a:t>8. Конспект занятия  по рисованию с детьми подготовительной к</a:t>
                      </a:r>
                      <a:r>
                        <a:rPr lang="ru-RU" sz="1400" baseline="0" smtClean="0"/>
                        <a:t> школе группе «Зимушка-зима»</a:t>
                      </a:r>
                      <a:endParaRPr lang="ru-RU" sz="1400"/>
                    </a:p>
                  </a:txBody>
                  <a:tcPr/>
                </a:tc>
              </a:tr>
              <a:tr h="354165">
                <a:tc>
                  <a:txBody>
                    <a:bodyPr/>
                    <a:lstStyle/>
                    <a:p>
                      <a:r>
                        <a:rPr lang="ru-RU" sz="1400" smtClean="0"/>
                        <a:t>9.Конспект занятия по ФЭМП в старшей группе «Царица</a:t>
                      </a:r>
                      <a:r>
                        <a:rPr lang="ru-RU" sz="1400" baseline="0" smtClean="0"/>
                        <a:t> Математика»</a:t>
                      </a:r>
                      <a:endParaRPr lang="ru-RU" sz="1400"/>
                    </a:p>
                  </a:txBody>
                  <a:tcPr/>
                </a:tc>
              </a:tr>
              <a:tr h="602081">
                <a:tc>
                  <a:txBody>
                    <a:bodyPr/>
                    <a:lstStyle/>
                    <a:p>
                      <a:r>
                        <a:rPr lang="ru-RU" sz="1400" smtClean="0"/>
                        <a:t>10 Конспект занятия  во 2 младшей группе по нетрадиционной технике рисования  ватными</a:t>
                      </a:r>
                      <a:r>
                        <a:rPr lang="ru-RU" sz="1400" baseline="0" smtClean="0"/>
                        <a:t> палочками «Жираф»</a:t>
                      </a:r>
                      <a:endParaRPr lang="ru-RU" sz="1400"/>
                    </a:p>
                  </a:txBody>
                  <a:tcPr/>
                </a:tc>
              </a:tr>
              <a:tr h="510404">
                <a:tc>
                  <a:txBody>
                    <a:bodyPr/>
                    <a:lstStyle/>
                    <a:p>
                      <a:r>
                        <a:rPr lang="ru-RU" sz="1400" smtClean="0"/>
                        <a:t>11.Конспект занятия в подготовительной к школе группе по познавательно-речевому развитию «Я берегу</a:t>
                      </a:r>
                      <a:r>
                        <a:rPr lang="ru-RU" sz="1400" baseline="0" smtClean="0"/>
                        <a:t> свое здоровье»</a:t>
                      </a:r>
                      <a:endParaRPr lang="ru-RU" sz="1400"/>
                    </a:p>
                  </a:txBody>
                  <a:tcPr/>
                </a:tc>
              </a:tr>
              <a:tr h="506961">
                <a:tc>
                  <a:txBody>
                    <a:bodyPr/>
                    <a:lstStyle/>
                    <a:p>
                      <a:r>
                        <a:rPr lang="ru-RU" sz="1400" smtClean="0"/>
                        <a:t>12.Конспект занятия в подготовительной к школе группе «История возникновения Твери»</a:t>
                      </a:r>
                      <a:endParaRPr lang="ru-RU" sz="1400"/>
                    </a:p>
                  </a:txBody>
                  <a:tcPr/>
                </a:tc>
              </a:tr>
              <a:tr h="506961">
                <a:tc>
                  <a:txBody>
                    <a:bodyPr/>
                    <a:lstStyle/>
                    <a:p>
                      <a:r>
                        <a:rPr lang="ru-RU" sz="1400" smtClean="0"/>
                        <a:t>13.Конспект занятия в подготовительной к школе группе   по ФЭМП  «Составляем и решаем задачи на сложение и вычитание</a:t>
                      </a:r>
                      <a:endParaRPr lang="ru-RU" sz="1400"/>
                    </a:p>
                  </a:txBody>
                  <a:tcPr/>
                </a:tc>
              </a:tr>
              <a:tr h="602081">
                <a:tc>
                  <a:txBody>
                    <a:bodyPr/>
                    <a:lstStyle/>
                    <a:p>
                      <a:r>
                        <a:rPr lang="ru-RU" sz="1400" smtClean="0"/>
                        <a:t>14. Консультации для родителей на тему  «Давайте рисовать вместе»,  « Книга в жизни ребенка», « 1 класс, как подготовить ребенка к школе?»</a:t>
                      </a:r>
                      <a:endParaRPr lang="ru-RU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19580172"/>
      </p:ext>
    </p:extLst>
  </p:cSld>
  <p:clrMapOvr>
    <a:masterClrMapping/>
  </p:clrMapOvr>
  <p:transition spd="slow">
    <p:dissolve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786058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457200" y="1214422"/>
            <a:ext cx="8229600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4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908720"/>
          <a:ext cx="8429684" cy="169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684"/>
              </a:tblGrid>
              <a:tr h="500070">
                <a:tc>
                  <a:txBody>
                    <a:bodyPr/>
                    <a:lstStyle/>
                    <a:p>
                      <a:r>
                        <a:rPr lang="ru-RU" sz="1400" smtClean="0"/>
                        <a:t>15. Методическая разработка</a:t>
                      </a:r>
                      <a:r>
                        <a:rPr lang="ru-RU" sz="1400" baseline="0" smtClean="0"/>
                        <a:t>  « Рекомендации для педагогов подготовительной к школе группе»</a:t>
                      </a:r>
                      <a:endParaRPr lang="ru-RU" sz="1400"/>
                    </a:p>
                  </a:txBody>
                  <a:tcPr/>
                </a:tc>
              </a:tr>
              <a:tr h="410538">
                <a:tc>
                  <a:txBody>
                    <a:bodyPr/>
                    <a:lstStyle/>
                    <a:p>
                      <a:r>
                        <a:rPr lang="ru-RU" sz="1400" smtClean="0"/>
                        <a:t>16. Тематический день в подготовительной</a:t>
                      </a:r>
                      <a:r>
                        <a:rPr lang="ru-RU" sz="1400" baseline="0" smtClean="0"/>
                        <a:t> к школе группе</a:t>
                      </a:r>
                      <a:r>
                        <a:rPr lang="ru-RU" sz="1400" smtClean="0"/>
                        <a:t> «День изобретателя»</a:t>
                      </a:r>
                      <a:endParaRPr lang="ru-RU" sz="1400"/>
                    </a:p>
                  </a:txBody>
                  <a:tcPr/>
                </a:tc>
              </a:tr>
              <a:tr h="767956">
                <a:tc>
                  <a:txBody>
                    <a:bodyPr/>
                    <a:lstStyle/>
                    <a:p>
                      <a:r>
                        <a:rPr lang="ru-RU" sz="1400" smtClean="0"/>
                        <a:t>17. Мастер классы с родителями </a:t>
                      </a:r>
                      <a:r>
                        <a:rPr lang="ru-RU" sz="1400" baseline="0" smtClean="0"/>
                        <a:t> и педагогами «Кукла тряпичная-игрушка отличная», « Нетрадиционные техники рисования». «Проведение опытов с детьми в домашних условиях»</a:t>
                      </a:r>
                      <a:endParaRPr lang="ru-RU" sz="14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078545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1" presetClass="entr" presetSubtype="0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706" y="23898"/>
            <a:ext cx="9144000" cy="759140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5547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mtClean="0"/>
          </a:p>
          <a:p>
            <a:pPr lvl="0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163222629"/>
              </p:ext>
            </p:extLst>
          </p:nvPr>
        </p:nvGraphicFramePr>
        <p:xfrm>
          <a:off x="3140547" y="2640618"/>
          <a:ext cx="2571768" cy="2286016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grpSp>
        <p:nvGrpSpPr>
          <p:cNvPr id="8" name="Группа 7"/>
          <p:cNvGrpSpPr/>
          <p:nvPr/>
        </p:nvGrpSpPr>
        <p:grpSpPr>
          <a:xfrm rot="808832">
            <a:off x="4609210" y="836558"/>
            <a:ext cx="940074" cy="1702793"/>
            <a:chOff x="3984634" y="-70800"/>
            <a:chExt cx="3786675" cy="1460003"/>
          </a:xfrm>
        </p:grpSpPr>
        <p:sp>
          <p:nvSpPr>
            <p:cNvPr id="9" name="Овал 8"/>
            <p:cNvSpPr/>
            <p:nvPr/>
          </p:nvSpPr>
          <p:spPr>
            <a:xfrm>
              <a:off x="4000626" y="-70800"/>
              <a:ext cx="3770683" cy="14600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0" name="Овал 4"/>
            <p:cNvSpPr/>
            <p:nvPr/>
          </p:nvSpPr>
          <p:spPr>
            <a:xfrm flipH="1">
              <a:off x="3984634" y="213821"/>
              <a:ext cx="3572223" cy="1032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smtClean="0"/>
                <a:t>Презентации</a:t>
              </a:r>
              <a:endParaRPr lang="ru-RU" sz="14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 rot="19542924">
            <a:off x="5185958" y="1633696"/>
            <a:ext cx="1908340" cy="1062769"/>
            <a:chOff x="5569141" y="656853"/>
            <a:chExt cx="1573271" cy="1460003"/>
          </a:xfrm>
        </p:grpSpPr>
        <p:sp>
          <p:nvSpPr>
            <p:cNvPr id="14" name="Овал 13"/>
            <p:cNvSpPr/>
            <p:nvPr/>
          </p:nvSpPr>
          <p:spPr>
            <a:xfrm>
              <a:off x="5569141" y="656853"/>
              <a:ext cx="1573271" cy="14600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5" name="Овал 4"/>
            <p:cNvSpPr/>
            <p:nvPr/>
          </p:nvSpPr>
          <p:spPr>
            <a:xfrm>
              <a:off x="5799541" y="870665"/>
              <a:ext cx="1112471" cy="1032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smtClean="0"/>
                <a:t>Круглые столы</a:t>
              </a:r>
              <a:endParaRPr lang="ru-RU" sz="1400" kern="1200"/>
            </a:p>
          </p:txBody>
        </p:sp>
      </p:grpSp>
      <p:grpSp>
        <p:nvGrpSpPr>
          <p:cNvPr id="16" name="Группа 15"/>
          <p:cNvGrpSpPr/>
          <p:nvPr/>
        </p:nvGrpSpPr>
        <p:grpSpPr>
          <a:xfrm rot="21136666">
            <a:off x="5552223" y="2721981"/>
            <a:ext cx="1951949" cy="990758"/>
            <a:chOff x="6574902" y="2300791"/>
            <a:chExt cx="1460003" cy="1460003"/>
          </a:xfrm>
        </p:grpSpPr>
        <p:sp>
          <p:nvSpPr>
            <p:cNvPr id="17" name="Овал 16"/>
            <p:cNvSpPr/>
            <p:nvPr/>
          </p:nvSpPr>
          <p:spPr>
            <a:xfrm>
              <a:off x="6574902" y="2300791"/>
              <a:ext cx="1460003" cy="14600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8" name="Овал 4"/>
            <p:cNvSpPr/>
            <p:nvPr/>
          </p:nvSpPr>
          <p:spPr>
            <a:xfrm>
              <a:off x="6788715" y="2514603"/>
              <a:ext cx="1032377" cy="1032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smtClean="0"/>
                <a:t>Показ открытых </a:t>
              </a:r>
              <a:r>
                <a:rPr lang="ru-RU" sz="1400" smtClean="0"/>
                <a:t>мероприятий</a:t>
              </a:r>
              <a:endParaRPr lang="ru-RU" sz="1400" kern="1200"/>
            </a:p>
          </p:txBody>
        </p:sp>
      </p:grpSp>
      <p:grpSp>
        <p:nvGrpSpPr>
          <p:cNvPr id="19" name="Группа 18"/>
          <p:cNvGrpSpPr/>
          <p:nvPr/>
        </p:nvGrpSpPr>
        <p:grpSpPr>
          <a:xfrm rot="1152651">
            <a:off x="5550648" y="3975255"/>
            <a:ext cx="1953793" cy="905718"/>
            <a:chOff x="6289745" y="4384020"/>
            <a:chExt cx="1460003" cy="1497891"/>
          </a:xfrm>
        </p:grpSpPr>
        <p:sp>
          <p:nvSpPr>
            <p:cNvPr id="20" name="Овал 19"/>
            <p:cNvSpPr/>
            <p:nvPr/>
          </p:nvSpPr>
          <p:spPr>
            <a:xfrm>
              <a:off x="6289745" y="4421908"/>
              <a:ext cx="1460003" cy="14600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Овал 4"/>
            <p:cNvSpPr/>
            <p:nvPr/>
          </p:nvSpPr>
          <p:spPr>
            <a:xfrm>
              <a:off x="6459087" y="4384020"/>
              <a:ext cx="1032377" cy="1032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smtClean="0"/>
                <a:t>Наглядная информация</a:t>
              </a:r>
              <a:endParaRPr lang="ru-RU" sz="1400" kern="1200"/>
            </a:p>
          </p:txBody>
        </p:sp>
      </p:grpSp>
      <p:grpSp>
        <p:nvGrpSpPr>
          <p:cNvPr id="22" name="Группа 21"/>
          <p:cNvGrpSpPr/>
          <p:nvPr/>
        </p:nvGrpSpPr>
        <p:grpSpPr>
          <a:xfrm rot="14911328">
            <a:off x="4224997" y="5312724"/>
            <a:ext cx="1869878" cy="1008112"/>
            <a:chOff x="4718987" y="5390383"/>
            <a:chExt cx="1604281" cy="1460003"/>
          </a:xfrm>
        </p:grpSpPr>
        <p:sp>
          <p:nvSpPr>
            <p:cNvPr id="23" name="Овал 22"/>
            <p:cNvSpPr/>
            <p:nvPr/>
          </p:nvSpPr>
          <p:spPr>
            <a:xfrm>
              <a:off x="4718987" y="5390383"/>
              <a:ext cx="1604281" cy="14600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Овал 4"/>
            <p:cNvSpPr/>
            <p:nvPr/>
          </p:nvSpPr>
          <p:spPr>
            <a:xfrm>
              <a:off x="4953929" y="5604195"/>
              <a:ext cx="1134397" cy="1032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smtClean="0"/>
                <a:t>Родительск</a:t>
              </a:r>
              <a:r>
                <a:rPr lang="ru-RU" sz="1400" i="1" kern="1200" smtClean="0"/>
                <a:t>ие</a:t>
              </a:r>
              <a:r>
                <a:rPr lang="ru-RU" sz="1400" kern="1200" smtClean="0"/>
                <a:t> собрания</a:t>
              </a:r>
              <a:endParaRPr lang="ru-RU" sz="1400" kern="1200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16716420">
            <a:off x="3042977" y="5399370"/>
            <a:ext cx="1966045" cy="955947"/>
            <a:chOff x="2858735" y="5390383"/>
            <a:chExt cx="1528273" cy="1460003"/>
          </a:xfrm>
        </p:grpSpPr>
        <p:sp>
          <p:nvSpPr>
            <p:cNvPr id="26" name="Овал 25"/>
            <p:cNvSpPr/>
            <p:nvPr/>
          </p:nvSpPr>
          <p:spPr>
            <a:xfrm>
              <a:off x="2858735" y="5390383"/>
              <a:ext cx="1528273" cy="14600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Овал 4"/>
            <p:cNvSpPr/>
            <p:nvPr/>
          </p:nvSpPr>
          <p:spPr>
            <a:xfrm>
              <a:off x="3082546" y="5604195"/>
              <a:ext cx="1080651" cy="1032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smtClean="0"/>
                <a:t>Беседы</a:t>
              </a:r>
              <a:endParaRPr lang="ru-RU" sz="1400" kern="1200"/>
            </a:p>
          </p:txBody>
        </p:sp>
      </p:grpSp>
      <p:grpSp>
        <p:nvGrpSpPr>
          <p:cNvPr id="28" name="Группа 27"/>
          <p:cNvGrpSpPr/>
          <p:nvPr/>
        </p:nvGrpSpPr>
        <p:grpSpPr>
          <a:xfrm rot="19930803">
            <a:off x="1439335" y="4141567"/>
            <a:ext cx="1978870" cy="881190"/>
            <a:chOff x="1405871" y="4170208"/>
            <a:chExt cx="1525704" cy="1460003"/>
          </a:xfrm>
        </p:grpSpPr>
        <p:sp>
          <p:nvSpPr>
            <p:cNvPr id="29" name="Овал 28"/>
            <p:cNvSpPr/>
            <p:nvPr/>
          </p:nvSpPr>
          <p:spPr>
            <a:xfrm>
              <a:off x="1405871" y="4170208"/>
              <a:ext cx="1525704" cy="14600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Овал 4"/>
            <p:cNvSpPr/>
            <p:nvPr/>
          </p:nvSpPr>
          <p:spPr>
            <a:xfrm>
              <a:off x="1629305" y="4384020"/>
              <a:ext cx="1078836" cy="1032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1400" kern="1200" smtClean="0"/>
                <a:t>Консультации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 rot="1022801">
            <a:off x="1396054" y="2229649"/>
            <a:ext cx="1892051" cy="955947"/>
            <a:chOff x="1109093" y="2300791"/>
            <a:chExt cx="1460003" cy="1460003"/>
          </a:xfrm>
        </p:grpSpPr>
        <p:sp>
          <p:nvSpPr>
            <p:cNvPr id="32" name="Овал 31"/>
            <p:cNvSpPr/>
            <p:nvPr/>
          </p:nvSpPr>
          <p:spPr>
            <a:xfrm>
              <a:off x="1109093" y="2300791"/>
              <a:ext cx="1460003" cy="14600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3" name="Овал 4"/>
            <p:cNvSpPr/>
            <p:nvPr/>
          </p:nvSpPr>
          <p:spPr>
            <a:xfrm>
              <a:off x="1322906" y="2514603"/>
              <a:ext cx="1032377" cy="1032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smtClean="0"/>
                <a:t>Интернет-переписка</a:t>
              </a:r>
              <a:endParaRPr lang="ru-RU" sz="1400" kern="1200"/>
            </a:p>
          </p:txBody>
        </p:sp>
      </p:grpSp>
      <p:grpSp>
        <p:nvGrpSpPr>
          <p:cNvPr id="34" name="Группа 33"/>
          <p:cNvGrpSpPr/>
          <p:nvPr/>
        </p:nvGrpSpPr>
        <p:grpSpPr>
          <a:xfrm rot="15844720">
            <a:off x="1838212" y="2570250"/>
            <a:ext cx="884987" cy="2162459"/>
            <a:chOff x="2071669" y="714351"/>
            <a:chExt cx="1460003" cy="1460003"/>
          </a:xfrm>
        </p:grpSpPr>
        <p:sp>
          <p:nvSpPr>
            <p:cNvPr id="35" name="Овал 34"/>
            <p:cNvSpPr/>
            <p:nvPr/>
          </p:nvSpPr>
          <p:spPr>
            <a:xfrm>
              <a:off x="2071669" y="714351"/>
              <a:ext cx="1460003" cy="14600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6" name="Овал 4"/>
            <p:cNvSpPr/>
            <p:nvPr/>
          </p:nvSpPr>
          <p:spPr>
            <a:xfrm>
              <a:off x="2285484" y="997512"/>
              <a:ext cx="1032378" cy="1080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smtClean="0"/>
                <a:t>Совместные праздники и досуги</a:t>
              </a:r>
              <a:endParaRPr lang="ru-RU" sz="1400" kern="1200"/>
            </a:p>
          </p:txBody>
        </p:sp>
      </p:grpSp>
      <p:grpSp>
        <p:nvGrpSpPr>
          <p:cNvPr id="38" name="Группа 37"/>
          <p:cNvGrpSpPr/>
          <p:nvPr/>
        </p:nvGrpSpPr>
        <p:grpSpPr>
          <a:xfrm rot="18356069">
            <a:off x="2025391" y="4852500"/>
            <a:ext cx="1963239" cy="1034765"/>
            <a:chOff x="4718987" y="5390383"/>
            <a:chExt cx="1604281" cy="1460003"/>
          </a:xfrm>
          <a:solidFill>
            <a:schemeClr val="accent4">
              <a:lumMod val="75000"/>
            </a:schemeClr>
          </a:solidFill>
        </p:grpSpPr>
        <p:sp>
          <p:nvSpPr>
            <p:cNvPr id="39" name="Овал 38"/>
            <p:cNvSpPr/>
            <p:nvPr/>
          </p:nvSpPr>
          <p:spPr>
            <a:xfrm>
              <a:off x="4718987" y="5390383"/>
              <a:ext cx="1604281" cy="146000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0" name="Овал 4"/>
            <p:cNvSpPr/>
            <p:nvPr/>
          </p:nvSpPr>
          <p:spPr>
            <a:xfrm>
              <a:off x="4953929" y="5604195"/>
              <a:ext cx="1134397" cy="10323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smtClean="0"/>
                <a:t>Дни открытых дверей</a:t>
              </a:r>
              <a:endParaRPr lang="ru-RU" sz="1400" kern="120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15532985">
            <a:off x="3119172" y="1126436"/>
            <a:ext cx="1820305" cy="1008112"/>
            <a:chOff x="4718987" y="5390383"/>
            <a:chExt cx="1604281" cy="1460003"/>
          </a:xfrm>
        </p:grpSpPr>
        <p:sp>
          <p:nvSpPr>
            <p:cNvPr id="43" name="Овал 42"/>
            <p:cNvSpPr/>
            <p:nvPr/>
          </p:nvSpPr>
          <p:spPr>
            <a:xfrm>
              <a:off x="4718987" y="5390383"/>
              <a:ext cx="1604281" cy="14600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4" name="Овал 4"/>
            <p:cNvSpPr/>
            <p:nvPr/>
          </p:nvSpPr>
          <p:spPr>
            <a:xfrm>
              <a:off x="4953929" y="5604195"/>
              <a:ext cx="1134397" cy="1032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smtClean="0"/>
                <a:t>МАСТЕР-КЛАССЫ</a:t>
              </a:r>
              <a:endParaRPr lang="ru-RU" sz="1200" kern="120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14149394">
            <a:off x="2251156" y="1540603"/>
            <a:ext cx="1820305" cy="1008112"/>
            <a:chOff x="4718987" y="5390383"/>
            <a:chExt cx="1604281" cy="1460003"/>
          </a:xfrm>
        </p:grpSpPr>
        <p:sp>
          <p:nvSpPr>
            <p:cNvPr id="46" name="Овал 45"/>
            <p:cNvSpPr/>
            <p:nvPr/>
          </p:nvSpPr>
          <p:spPr>
            <a:xfrm>
              <a:off x="4718987" y="5390383"/>
              <a:ext cx="1604281" cy="146000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7" name="Овал 4"/>
            <p:cNvSpPr/>
            <p:nvPr/>
          </p:nvSpPr>
          <p:spPr>
            <a:xfrm>
              <a:off x="4953929" y="5604195"/>
              <a:ext cx="1134397" cy="1032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smtClean="0"/>
                <a:t>СМС сообщения</a:t>
              </a:r>
              <a:endParaRPr lang="ru-RU" sz="1400" kern="1200"/>
            </a:p>
          </p:txBody>
        </p:sp>
      </p:grpSp>
      <p:grpSp>
        <p:nvGrpSpPr>
          <p:cNvPr id="49" name="Группа 48"/>
          <p:cNvGrpSpPr/>
          <p:nvPr/>
        </p:nvGrpSpPr>
        <p:grpSpPr>
          <a:xfrm rot="13752723">
            <a:off x="5012434" y="4911880"/>
            <a:ext cx="1954083" cy="926351"/>
            <a:chOff x="4686794" y="5331447"/>
            <a:chExt cx="1604281" cy="1460003"/>
          </a:xfrm>
          <a:solidFill>
            <a:schemeClr val="accent3">
              <a:lumMod val="50000"/>
            </a:schemeClr>
          </a:solidFill>
        </p:grpSpPr>
        <p:sp>
          <p:nvSpPr>
            <p:cNvPr id="50" name="Овал 49"/>
            <p:cNvSpPr/>
            <p:nvPr/>
          </p:nvSpPr>
          <p:spPr>
            <a:xfrm>
              <a:off x="4686794" y="5331447"/>
              <a:ext cx="1604281" cy="146000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51" name="Овал 4"/>
            <p:cNvSpPr/>
            <p:nvPr/>
          </p:nvSpPr>
          <p:spPr>
            <a:xfrm>
              <a:off x="5013365" y="5604194"/>
              <a:ext cx="1074961" cy="10323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smtClean="0"/>
                <a:t>Родительские собрания</a:t>
              </a:r>
              <a:endParaRPr lang="ru-RU" sz="1400" kern="120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03449" y="188641"/>
            <a:ext cx="5254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i="1" smtClean="0"/>
              <a:t>Формы работы с родителями </a:t>
            </a:r>
            <a:br>
              <a:rPr lang="ru-RU" b="1" i="1"/>
            </a:br>
          </a:p>
        </p:txBody>
      </p:sp>
    </p:spTree>
    <p:extLst>
      <p:ext uri="{BB962C8B-B14F-4D97-AF65-F5344CB8AC3E}">
        <p14:creationId xmlns="" xmlns:p14="http://schemas.microsoft.com/office/powerpoint/2010/main" val="142755978"/>
      </p:ext>
    </p:extLst>
  </p:cSld>
  <p:clrMapOvr>
    <a:masterClrMapping/>
  </p:clrMapOvr>
  <p:transition spd="slow">
    <p:dissolv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>
                <a:solidFill>
                  <a:srgbClr val="002060"/>
                </a:solidFill>
              </a:rPr>
              <a:t>Моё жизненное кредо</a:t>
            </a:r>
            <a:r>
              <a:rPr lang="ru-RU" sz="2400" b="1" i="1" smtClean="0">
                <a:solidFill>
                  <a:srgbClr val="002060"/>
                </a:solidFill>
              </a:rPr>
              <a:t>:</a:t>
            </a:r>
            <a:endParaRPr lang="ru-RU" sz="2400" b="1" i="1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smtClean="0">
                <a:solidFill>
                  <a:srgbClr val="FF0000"/>
                </a:solidFill>
              </a:rPr>
              <a:t> Мы находимся здесь, чтобы внести свой вклад в этот мир. Иначе зачем мы здесь?</a:t>
            </a:r>
          </a:p>
          <a:p>
            <a:pPr algn="ctr"/>
            <a:endParaRPr lang="ru-RU" sz="2400" b="1" i="1">
              <a:solidFill>
                <a:srgbClr val="FF0000"/>
              </a:solidFill>
            </a:endParaRPr>
          </a:p>
          <a:p>
            <a:pPr algn="ctr"/>
            <a:br>
              <a:rPr lang="ru-RU" sz="2400" b="1" i="1">
                <a:solidFill>
                  <a:srgbClr val="FF0000"/>
                </a:solidFill>
              </a:rPr>
            </a:br>
            <a:r>
              <a:rPr lang="ru-RU" sz="2400" b="1" i="1">
                <a:solidFill>
                  <a:srgbClr val="002060"/>
                </a:solidFill>
              </a:rPr>
              <a:t>Моё </a:t>
            </a:r>
            <a:r>
              <a:rPr lang="ru-RU" sz="2400" b="1" i="1" smtClean="0">
                <a:solidFill>
                  <a:srgbClr val="002060"/>
                </a:solidFill>
              </a:rPr>
              <a:t>педагогическое кредо</a:t>
            </a:r>
            <a:br>
              <a:rPr lang="ru-RU" sz="2400" b="1" i="1">
                <a:solidFill>
                  <a:srgbClr val="002060"/>
                </a:solidFill>
              </a:rPr>
            </a:br>
            <a:r>
              <a:rPr lang="ru-RU" sz="2400" b="1" i="1">
                <a:solidFill>
                  <a:srgbClr val="FF0000"/>
                </a:solidFill>
              </a:rPr>
              <a:t>Любите ребенка! Если хотите развить в себе Божий дар педагога,-любите ребенка!</a:t>
            </a:r>
            <a:br>
              <a:rPr lang="ru-RU" sz="2400" b="1" i="1">
                <a:solidFill>
                  <a:srgbClr val="FF0000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</a:rPr>
              <a:t> </a:t>
            </a:r>
            <a:endParaRPr lang="ru-RU" sz="2400"/>
          </a:p>
        </p:txBody>
      </p:sp>
    </p:spTree>
    <p:extLst>
      <p:ext uri="{BB962C8B-B14F-4D97-AF65-F5344CB8AC3E}">
        <p14:creationId xmlns="" xmlns:p14="http://schemas.microsoft.com/office/powerpoint/2010/main" val="4217192275"/>
      </p:ext>
    </p:extLst>
  </p:cSld>
  <p:clrMapOvr>
    <a:masterClrMapping/>
  </p:clrMapOvr>
  <p:transition spd="slow">
    <p:dissolve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2016"/>
            <a:ext cx="8136904" cy="38779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>
                <a:solidFill>
                  <a:prstClr val="black"/>
                </a:solidFill>
                <a:ea typeface="+mj-ea"/>
                <a:cs typeface="+mj-cs"/>
              </a:rPr>
              <a:t>Участие в инновационной деятельности:</a:t>
            </a:r>
            <a:br>
              <a:rPr lang="ru-RU" sz="2000" b="1" i="1">
                <a:solidFill>
                  <a:prstClr val="black"/>
                </a:solidFill>
                <a:ea typeface="+mj-ea"/>
                <a:cs typeface="+mj-cs"/>
              </a:rPr>
            </a:br>
            <a:br>
              <a:rPr lang="ru-RU" sz="1600" b="1" i="1">
                <a:solidFill>
                  <a:prstClr val="black"/>
                </a:solidFill>
                <a:ea typeface="+mj-ea"/>
                <a:cs typeface="+mj-cs"/>
              </a:rPr>
            </a:br>
            <a:br>
              <a:rPr lang="ru-RU" sz="1600" b="1" i="1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600" b="1" i="1">
                <a:solidFill>
                  <a:prstClr val="black"/>
                </a:solidFill>
                <a:ea typeface="+mj-ea"/>
                <a:cs typeface="+mj-cs"/>
              </a:rPr>
              <a:t>-  </a:t>
            </a:r>
            <a:r>
              <a:rPr lang="ru-RU" sz="1600" b="1" i="1">
                <a:solidFill>
                  <a:prstClr val="black"/>
                </a:solidFill>
                <a:ea typeface="Calibri"/>
                <a:cs typeface="Arial" pitchFamily="34" charset="0"/>
              </a:rPr>
              <a:t>Применение ИКТ в образовательном </a:t>
            </a:r>
            <a:r>
              <a:rPr lang="ru-RU" sz="1600" b="1" i="1" smtClean="0">
                <a:solidFill>
                  <a:prstClr val="black"/>
                </a:solidFill>
                <a:ea typeface="Calibri"/>
                <a:cs typeface="Arial" pitchFamily="34" charset="0"/>
              </a:rPr>
              <a:t>процессе </a:t>
            </a:r>
            <a:br>
              <a:rPr lang="ru-RU" sz="1600" b="1" i="1" u="sng">
                <a:solidFill>
                  <a:prstClr val="black"/>
                </a:solidFill>
                <a:ea typeface="+mj-ea"/>
                <a:cs typeface="Arial" pitchFamily="34" charset="0"/>
              </a:rPr>
            </a:br>
            <a:r>
              <a:rPr lang="ru-RU" sz="1600" b="1" i="1" smtClean="0">
                <a:ea typeface="+mj-ea"/>
                <a:cs typeface="Arial" pitchFamily="34" charset="0"/>
              </a:rPr>
              <a:t>-</a:t>
            </a:r>
            <a:r>
              <a:rPr lang="ru-RU" sz="1600" b="1" i="1" smtClean="0">
                <a:solidFill>
                  <a:srgbClr val="0070C0"/>
                </a:solidFill>
                <a:ea typeface="+mj-ea"/>
                <a:cs typeface="Arial" pitchFamily="34" charset="0"/>
              </a:rPr>
              <a:t> </a:t>
            </a:r>
            <a:r>
              <a:rPr lang="ru-RU" sz="1600" b="1" i="1">
                <a:solidFill>
                  <a:prstClr val="black"/>
                </a:solidFill>
                <a:ea typeface="+mj-ea"/>
                <a:cs typeface="Arial" pitchFamily="34" charset="0"/>
              </a:rPr>
              <a:t>Зарегистрирована личная веб-страница на сайте </a:t>
            </a:r>
            <a:r>
              <a:rPr lang="ru-RU" sz="1600" b="1" i="1" err="1">
                <a:solidFill>
                  <a:srgbClr val="FF0000"/>
                </a:solidFill>
                <a:ea typeface="+mj-ea"/>
                <a:cs typeface="+mj-cs"/>
              </a:rPr>
              <a:t>Maaam.ru</a:t>
            </a:r>
            <a:r>
              <a:rPr lang="ru-RU" sz="1600" b="1" i="1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1600" b="1" i="1" smtClean="0">
              <a:solidFill>
                <a:srgbClr val="FF0000"/>
              </a:solidFill>
              <a:ea typeface="+mj-ea"/>
              <a:cs typeface="+mj-cs"/>
            </a:endParaRPr>
          </a:p>
          <a:p>
            <a:r>
              <a:rPr lang="ru-RU" sz="1600" b="1" i="1" smtClean="0">
                <a:solidFill>
                  <a:prstClr val="black"/>
                </a:solidFill>
                <a:ea typeface="+mj-ea"/>
                <a:cs typeface="+mj-cs"/>
              </a:rPr>
              <a:t>- Участие в </a:t>
            </a:r>
            <a:r>
              <a:rPr lang="ru-RU" sz="1600" b="1" i="1" smtClean="0">
                <a:solidFill>
                  <a:prstClr val="black"/>
                </a:solidFill>
                <a:ea typeface="Calibri"/>
                <a:cs typeface="Arial" pitchFamily="34" charset="0"/>
              </a:rPr>
              <a:t>творческих </a:t>
            </a:r>
            <a:r>
              <a:rPr lang="ru-RU" sz="1600" b="1" i="1">
                <a:solidFill>
                  <a:prstClr val="black"/>
                </a:solidFill>
                <a:ea typeface="Calibri"/>
                <a:cs typeface="Arial" pitchFamily="34" charset="0"/>
              </a:rPr>
              <a:t>педагогических конкурсах, семинарах. </a:t>
            </a:r>
            <a:br>
              <a:rPr lang="ru-RU" sz="1600" b="1" i="1">
                <a:solidFill>
                  <a:prstClr val="black"/>
                </a:solidFill>
                <a:ea typeface="Calibri"/>
                <a:cs typeface="Arial" pitchFamily="34" charset="0"/>
              </a:rPr>
            </a:br>
            <a:r>
              <a:rPr lang="ru-RU" sz="1600" b="1" i="1">
                <a:solidFill>
                  <a:prstClr val="black"/>
                </a:solidFill>
                <a:ea typeface="Calibri"/>
                <a:cs typeface="Arial" pitchFamily="34" charset="0"/>
              </a:rPr>
              <a:t>- Разработка и реализация педагогических </a:t>
            </a:r>
            <a:r>
              <a:rPr lang="ru-RU" sz="1600" b="1" i="1" smtClean="0">
                <a:solidFill>
                  <a:prstClr val="black"/>
                </a:solidFill>
                <a:ea typeface="Calibri"/>
                <a:cs typeface="Arial" pitchFamily="34" charset="0"/>
              </a:rPr>
              <a:t>проектов и программ.</a:t>
            </a:r>
            <a:br>
              <a:rPr lang="ru-RU" sz="1600" b="1" i="1">
                <a:solidFill>
                  <a:prstClr val="black"/>
                </a:solidFill>
                <a:ea typeface="Calibri"/>
                <a:cs typeface="Arial" pitchFamily="34" charset="0"/>
              </a:rPr>
            </a:br>
            <a:r>
              <a:rPr lang="ru-RU" sz="1600" b="1" i="1">
                <a:solidFill>
                  <a:prstClr val="black"/>
                </a:solidFill>
                <a:ea typeface="Calibri"/>
                <a:cs typeface="Arial" pitchFamily="34" charset="0"/>
              </a:rPr>
              <a:t>- </a:t>
            </a:r>
            <a:r>
              <a:rPr lang="ru-RU" sz="1600" b="1" i="1" smtClean="0">
                <a:solidFill>
                  <a:prstClr val="black"/>
                </a:solidFill>
                <a:ea typeface="+mj-ea"/>
                <a:cs typeface="Arial" pitchFamily="34" charset="0"/>
              </a:rPr>
              <a:t>Обмен опытом.</a:t>
            </a:r>
            <a:br>
              <a:rPr lang="ru-RU" sz="1600" b="1" i="1">
                <a:solidFill>
                  <a:prstClr val="black"/>
                </a:solidFill>
                <a:ea typeface="+mj-ea"/>
                <a:cs typeface="Arial" pitchFamily="34" charset="0"/>
              </a:rPr>
            </a:br>
            <a:r>
              <a:rPr lang="ru-RU" sz="1600" b="1" i="1">
                <a:solidFill>
                  <a:prstClr val="black"/>
                </a:solidFill>
                <a:ea typeface="+mj-ea"/>
                <a:cs typeface="Arial" pitchFamily="34" charset="0"/>
              </a:rPr>
              <a:t>- Участие в разработке основной общеобразовательной программы дошкольного образования ДОУ в соответствии с ФГОС.</a:t>
            </a:r>
            <a:br>
              <a:rPr lang="ru-RU" sz="1600" b="1" i="1">
                <a:solidFill>
                  <a:prstClr val="black"/>
                </a:solidFill>
                <a:ea typeface="+mj-ea"/>
                <a:cs typeface="Arial" pitchFamily="34" charset="0"/>
              </a:rPr>
            </a:br>
            <a:r>
              <a:rPr lang="ru-RU" sz="1600" b="1" i="1">
                <a:solidFill>
                  <a:prstClr val="black"/>
                </a:solidFill>
                <a:ea typeface="+mj-ea"/>
                <a:cs typeface="Arial" pitchFamily="34" charset="0"/>
              </a:rPr>
              <a:t>- </a:t>
            </a:r>
            <a:r>
              <a:rPr lang="ru-RU" sz="1600" b="1" i="1" smtClean="0">
                <a:solidFill>
                  <a:prstClr val="black"/>
                </a:solidFill>
                <a:ea typeface="+mj-ea"/>
                <a:cs typeface="Arial" pitchFamily="34" charset="0"/>
              </a:rPr>
              <a:t>Работа </a:t>
            </a:r>
            <a:r>
              <a:rPr lang="ru-RU" sz="1600" b="1" i="1">
                <a:solidFill>
                  <a:prstClr val="black"/>
                </a:solidFill>
                <a:ea typeface="+mj-ea"/>
                <a:cs typeface="Arial" pitchFamily="34" charset="0"/>
              </a:rPr>
              <a:t>в </a:t>
            </a:r>
            <a:r>
              <a:rPr lang="ru-RU" sz="1600" b="1" i="1" smtClean="0">
                <a:solidFill>
                  <a:prstClr val="black"/>
                </a:solidFill>
                <a:ea typeface="+mj-ea"/>
                <a:cs typeface="Arial" pitchFamily="34" charset="0"/>
              </a:rPr>
              <a:t>творческих и инициативных группах. </a:t>
            </a:r>
            <a:br>
              <a:rPr lang="ru-RU" sz="1600" b="1" i="1">
                <a:solidFill>
                  <a:prstClr val="black"/>
                </a:solidFill>
                <a:ea typeface="+mj-ea"/>
                <a:cs typeface="Arial" pitchFamily="34" charset="0"/>
              </a:rPr>
            </a:br>
            <a:r>
              <a:rPr lang="ru-RU" sz="1600" b="1" i="1">
                <a:solidFill>
                  <a:prstClr val="black"/>
                </a:solidFill>
                <a:ea typeface="+mj-ea"/>
                <a:cs typeface="Arial" pitchFamily="34" charset="0"/>
              </a:rPr>
              <a:t>- Самообразование.</a:t>
            </a:r>
            <a:br>
              <a:rPr lang="ru-RU" sz="1600" b="1" i="1">
                <a:solidFill>
                  <a:prstClr val="black"/>
                </a:solidFill>
                <a:ea typeface="+mj-ea"/>
                <a:cs typeface="Arial" pitchFamily="34" charset="0"/>
              </a:rPr>
            </a:br>
            <a:r>
              <a:rPr lang="ru-RU" sz="1600" b="1" i="1">
                <a:solidFill>
                  <a:prstClr val="black"/>
                </a:solidFill>
                <a:ea typeface="+mj-ea"/>
                <a:cs typeface="Arial" pitchFamily="34" charset="0"/>
              </a:rPr>
              <a:t>- </a:t>
            </a:r>
            <a:r>
              <a:rPr lang="ru-RU" sz="1600" b="1" i="1" smtClean="0">
                <a:solidFill>
                  <a:prstClr val="black"/>
                </a:solidFill>
                <a:ea typeface="+mj-ea"/>
                <a:cs typeface="Arial" pitchFamily="34" charset="0"/>
              </a:rPr>
              <a:t>Внедрение нетрадиционных технологий в работу (с детьми, педагогами, родителями).</a:t>
            </a:r>
          </a:p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410702"/>
      </p:ext>
    </p:extLst>
  </p:cSld>
  <p:clrMapOvr>
    <a:masterClrMapping/>
  </p:clrMapOvr>
  <p:transition spd="slow">
    <p:dissolve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21519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14357"/>
            <a:ext cx="8761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/>
              <a:t>Использование ИКТ в образовательном </a:t>
            </a:r>
            <a:br>
              <a:rPr lang="ru-RU" sz="2800" b="1" i="1"/>
            </a:br>
            <a:r>
              <a:rPr lang="ru-RU" sz="2800" b="1" i="1"/>
              <a:t>процессе:</a:t>
            </a:r>
            <a:br>
              <a:rPr lang="ru-RU" sz="2800" b="1" i="1"/>
            </a:br>
            <a:r>
              <a:rPr lang="ru-RU" sz="1600" b="1" i="1" smtClean="0">
                <a:cs typeface="Arial" pitchFamily="34" charset="0"/>
              </a:rPr>
              <a:t>Оформление </a:t>
            </a:r>
            <a:r>
              <a:rPr lang="ru-RU" sz="1600" b="1" i="1">
                <a:cs typeface="Arial" pitchFamily="34" charset="0"/>
              </a:rPr>
              <a:t>материалов по различным направлениям деятельности, с использованием программ Microsoft</a:t>
            </a:r>
            <a:r>
              <a:rPr lang="en-US" sz="1600" b="1" i="1">
                <a:cs typeface="Arial" pitchFamily="34" charset="0"/>
              </a:rPr>
              <a:t> O</a:t>
            </a:r>
            <a:r>
              <a:rPr lang="ru-RU" sz="1600" b="1" i="1" err="1">
                <a:cs typeface="Arial" pitchFamily="34" charset="0"/>
              </a:rPr>
              <a:t>ffice, Word, в том числе при разработки планов и конспектов НОД, различного вида мероприятий, консультаций для родителей.</a:t>
            </a:r>
            <a:br>
              <a:rPr lang="ru-RU" sz="1600" b="1" i="1" err="1">
                <a:cs typeface="Arial" pitchFamily="34" charset="0"/>
              </a:rPr>
            </a:br>
            <a:r>
              <a:rPr lang="ru-RU" sz="1600" b="1" i="1" err="1">
                <a:cs typeface="Arial" pitchFamily="34" charset="0"/>
              </a:rPr>
              <a:t>-</a:t>
            </a:r>
            <a:r>
              <a:rPr lang="ru-RU" sz="1600" b="1" i="1"/>
              <a:t>Создание презентаций в программе </a:t>
            </a:r>
            <a:r>
              <a:rPr lang="en-US" sz="1600" b="1" i="1"/>
              <a:t>Power Point</a:t>
            </a:r>
            <a:r>
              <a:rPr lang="ru-RU" sz="1600" b="1" i="1"/>
              <a:t> для повышения эффективности образовательной деятельности с детьми и педагогической компетенции у родителей в процессе проведения родительских собраний, праздничных мероприятий.</a:t>
            </a:r>
            <a:br>
              <a:rPr lang="ru-RU" sz="1600" b="1" i="1">
                <a:cs typeface="Arial" pitchFamily="34" charset="0"/>
              </a:rPr>
            </a:br>
            <a:r>
              <a:rPr lang="ru-RU" sz="1600" b="1" i="1">
                <a:cs typeface="Arial" pitchFamily="34" charset="0"/>
              </a:rPr>
              <a:t>-Использование презентаций и детских анимационных фильмов с целью информационного и научно-педагогического сопровождения образовательного процесса в группе, в подборе дополнительного познавательно – иллюстративного материала.</a:t>
            </a:r>
            <a:br>
              <a:rPr lang="ru-RU" sz="1600" b="1" i="1">
                <a:cs typeface="Arial" pitchFamily="34" charset="0"/>
              </a:rPr>
            </a:br>
            <a:r>
              <a:rPr lang="ru-RU" sz="1600" b="1" i="1">
                <a:cs typeface="Arial" pitchFamily="34" charset="0"/>
              </a:rPr>
              <a:t>-Оформление стендов, буклетов и визитной карточки группы.</a:t>
            </a:r>
            <a:br>
              <a:rPr lang="ru-RU" sz="1600" b="1" i="1">
                <a:cs typeface="Arial" pitchFamily="34" charset="0"/>
              </a:rPr>
            </a:br>
            <a:r>
              <a:rPr lang="ru-RU" sz="1600" b="1" i="1" smtClean="0">
                <a:cs typeface="Arial" pitchFamily="34" charset="0"/>
              </a:rPr>
              <a:t>- Знакомство </a:t>
            </a:r>
            <a:r>
              <a:rPr lang="ru-RU" sz="1600" b="1" i="1">
                <a:cs typeface="Arial" pitchFamily="34" charset="0"/>
              </a:rPr>
              <a:t>с периодикой, общения с коллегами, обмен опытом.</a:t>
            </a:r>
            <a:br>
              <a:rPr lang="ru-RU" sz="1600" b="1" i="1">
                <a:cs typeface="Arial" pitchFamily="34" charset="0"/>
              </a:rPr>
            </a:br>
            <a:r>
              <a:rPr lang="ru-RU" sz="1600" b="1" i="1">
                <a:cs typeface="Arial" pitchFamily="34" charset="0"/>
              </a:rPr>
              <a:t>-Размещение собственных методических разработок, </a:t>
            </a:r>
            <a:r>
              <a:rPr lang="ru-RU" sz="1600" b="1" i="1"/>
              <a:t>публикаций, материалов </a:t>
            </a:r>
            <a:r>
              <a:rPr lang="ru-RU" sz="1600" b="1" i="1">
                <a:cs typeface="Arial" pitchFamily="34" charset="0"/>
              </a:rPr>
              <a:t>в сети </a:t>
            </a:r>
            <a:r>
              <a:rPr lang="ru-RU" sz="1600" b="1" i="1"/>
              <a:t>Интернет. </a:t>
            </a:r>
          </a:p>
        </p:txBody>
      </p:sp>
    </p:spTree>
    <p:extLst>
      <p:ext uri="{BB962C8B-B14F-4D97-AF65-F5344CB8AC3E}">
        <p14:creationId xmlns="" xmlns:p14="http://schemas.microsoft.com/office/powerpoint/2010/main" val="714910990"/>
      </p:ext>
    </p:extLst>
  </p:cSld>
  <p:clrMapOvr>
    <a:masterClrMapping/>
  </p:clrMapOvr>
  <p:transition spd="slow">
    <p:dissolve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196752"/>
          <a:ext cx="8429682" cy="50124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632"/>
                <a:gridCol w="3563961"/>
                <a:gridCol w="3929089"/>
              </a:tblGrid>
              <a:tr h="346341"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        Название сайта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         Адрес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6341"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Сайт Детский сад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smtClean="0">
                          <a:solidFill>
                            <a:srgbClr val="FF0000"/>
                          </a:solidFill>
                          <a:hlinkClick r:id="rId3"/>
                        </a:rPr>
                        <a:t>WWW.detskivsad.ru</a:t>
                      </a:r>
                      <a:endParaRPr lang="ru-RU" sz="1400" b="0" i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6341"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Портал Солнышко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smtClean="0">
                          <a:solidFill>
                            <a:srgbClr val="FF0000"/>
                          </a:solidFill>
                          <a:hlinkClick r:id="rId4"/>
                        </a:rPr>
                        <a:t>http</a:t>
                      </a:r>
                      <a:r>
                        <a:rPr lang="ru-RU" sz="1400" b="0" i="1" smtClean="0">
                          <a:solidFill>
                            <a:srgbClr val="FF0000"/>
                          </a:solidFill>
                          <a:hlinkClick r:id="rId4"/>
                        </a:rPr>
                        <a:t>:</a:t>
                      </a:r>
                      <a:r>
                        <a:rPr lang="en-US" sz="1400" b="0" i="1" smtClean="0">
                          <a:solidFill>
                            <a:srgbClr val="FF0000"/>
                          </a:solidFill>
                          <a:hlinkClick r:id="rId4"/>
                        </a:rPr>
                        <a:t>//www.solnet,ee/contests/index.php</a:t>
                      </a:r>
                      <a:endParaRPr lang="ru-RU" sz="1400" b="0" i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6341"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«Всё для детского сада»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smtClean="0">
                          <a:solidFill>
                            <a:srgbClr val="FF0000"/>
                          </a:solidFill>
                          <a:hlinkClick r:id="rId5"/>
                        </a:rPr>
                        <a:t>www.ivalex.vistcom.ru</a:t>
                      </a:r>
                      <a:endParaRPr lang="ru-RU" sz="1400" b="0" i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7404"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«Твой ребёнок»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u="sng" smtClean="0">
                          <a:effectLst/>
                          <a:latin typeface="+mn-lt"/>
                          <a:cs typeface="Arial" pitchFamily="34" charset="0"/>
                          <a:hlinkClick r:id="rId6"/>
                        </a:rPr>
                        <a:t>http</a:t>
                      </a:r>
                      <a:r>
                        <a:rPr lang="ru-RU" sz="1400" u="sng" smtClean="0">
                          <a:effectLst/>
                          <a:latin typeface="+mn-lt"/>
                          <a:cs typeface="Arial" pitchFamily="34" charset="0"/>
                          <a:hlinkClick r:id="rId6"/>
                        </a:rPr>
                        <a:t>://</a:t>
                      </a:r>
                      <a:r>
                        <a:rPr lang="en-US" sz="1400" u="sng" smtClean="0">
                          <a:effectLst/>
                          <a:latin typeface="+mn-lt"/>
                          <a:cs typeface="Arial" pitchFamily="34" charset="0"/>
                          <a:hlinkClick r:id="rId6"/>
                        </a:rPr>
                        <a:t>www</a:t>
                      </a:r>
                      <a:r>
                        <a:rPr lang="ru-RU" sz="1400" u="sng" smtClean="0">
                          <a:effectLst/>
                          <a:latin typeface="+mn-lt"/>
                          <a:cs typeface="Arial" pitchFamily="34" charset="0"/>
                          <a:hlinkClick r:id="rId6"/>
                        </a:rPr>
                        <a:t>.</a:t>
                      </a:r>
                      <a:r>
                        <a:rPr lang="en-US" sz="1400" u="sng" smtClean="0">
                          <a:effectLst/>
                          <a:latin typeface="+mn-lt"/>
                          <a:cs typeface="Arial" pitchFamily="34" charset="0"/>
                          <a:hlinkClick r:id="rId6"/>
                        </a:rPr>
                        <a:t>tvoyrebenok</a:t>
                      </a:r>
                      <a:r>
                        <a:rPr lang="ru-RU" sz="1400" u="sng" smtClean="0">
                          <a:effectLst/>
                          <a:latin typeface="+mn-lt"/>
                          <a:cs typeface="Arial" pitchFamily="34" charset="0"/>
                          <a:hlinkClick r:id="rId6"/>
                        </a:rPr>
                        <a:t>.</a:t>
                      </a:r>
                      <a:r>
                        <a:rPr lang="en-US" sz="1400" u="sng" smtClean="0">
                          <a:effectLst/>
                          <a:latin typeface="+mn-lt"/>
                          <a:cs typeface="Arial" pitchFamily="34" charset="0"/>
                          <a:hlinkClick r:id="rId6"/>
                        </a:rPr>
                        <a:t>ru</a:t>
                      </a:r>
                      <a:r>
                        <a:rPr lang="ru-RU" sz="1400" u="sng" smtClean="0">
                          <a:effectLst/>
                          <a:latin typeface="+mn-lt"/>
                          <a:cs typeface="Arial" pitchFamily="34" charset="0"/>
                          <a:hlinkClick r:id="rId6"/>
                        </a:rPr>
                        <a:t>/</a:t>
                      </a:r>
                      <a:r>
                        <a:rPr lang="en-US" sz="1400" u="sng" smtClean="0">
                          <a:effectLst/>
                          <a:latin typeface="+mn-lt"/>
                          <a:cs typeface="Arial" pitchFamily="34" charset="0"/>
                          <a:hlinkClick r:id="rId6"/>
                        </a:rPr>
                        <a:t>index</a:t>
                      </a:r>
                      <a:r>
                        <a:rPr lang="ru-RU" sz="1400" u="sng" smtClean="0">
                          <a:effectLst/>
                          <a:latin typeface="+mn-lt"/>
                          <a:cs typeface="Arial" pitchFamily="34" charset="0"/>
                          <a:hlinkClick r:id="rId6"/>
                        </a:rPr>
                        <a:t>.</a:t>
                      </a:r>
                      <a:r>
                        <a:rPr lang="en-US" sz="1400" u="sng" smtClean="0">
                          <a:effectLst/>
                          <a:latin typeface="+mn-lt"/>
                          <a:cs typeface="Arial" pitchFamily="34" charset="0"/>
                          <a:hlinkClick r:id="rId6"/>
                        </a:rPr>
                        <a:t>shtml</a:t>
                      </a:r>
                      <a:r>
                        <a:rPr lang="en-US" sz="1400" smtClean="0"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-RU" sz="1400" b="0" i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endParaRPr lang="ru-RU" sz="1400" b="0" i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7404"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«Воспитание детей</a:t>
                      </a:r>
                      <a:r>
                        <a:rPr lang="ru-RU" sz="1400" b="1" i="1" baseline="0" smtClean="0">
                          <a:solidFill>
                            <a:schemeClr val="tx1"/>
                          </a:solidFill>
                        </a:rPr>
                        <a:t> дошкольного возраста»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smtClean="0">
                          <a:solidFill>
                            <a:srgbClr val="FF0000"/>
                          </a:solidFill>
                          <a:hlinkClick r:id="rId7"/>
                        </a:rPr>
                        <a:t>http</a:t>
                      </a:r>
                      <a:r>
                        <a:rPr lang="ru-RU" sz="1400" b="0" i="1" smtClean="0">
                          <a:solidFill>
                            <a:srgbClr val="FF0000"/>
                          </a:solidFill>
                          <a:hlinkClick r:id="rId7"/>
                        </a:rPr>
                        <a:t>:</a:t>
                      </a:r>
                      <a:r>
                        <a:rPr lang="en-US" sz="1400" b="0" i="1" smtClean="0">
                          <a:solidFill>
                            <a:srgbClr val="FF0000"/>
                          </a:solidFill>
                          <a:hlinkClick r:id="rId7"/>
                        </a:rPr>
                        <a:t>//doshvozrast.ru/rabrod/rabrod.htm</a:t>
                      </a:r>
                      <a:endParaRPr lang="en-US" sz="1400" b="0" i="1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b="0" i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7404"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«Всё для воспитателей и родителей»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smtClean="0">
                          <a:solidFill>
                            <a:srgbClr val="FF0000"/>
                          </a:solidFill>
                          <a:hlinkClick r:id="rId8"/>
                        </a:rPr>
                        <a:t>www.doshkolniki.com.ru</a:t>
                      </a:r>
                      <a:endParaRPr lang="en-US" sz="1400" b="0" i="1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b="0" i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7404"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Мультимедия для дошколят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smtClean="0">
                          <a:solidFill>
                            <a:srgbClr val="FF0000"/>
                          </a:solidFill>
                          <a:hlinkClick r:id="rId9"/>
                        </a:rPr>
                        <a:t>http</a:t>
                      </a:r>
                      <a:r>
                        <a:rPr lang="ru-RU" sz="1400" b="0" i="1" smtClean="0">
                          <a:solidFill>
                            <a:srgbClr val="FF0000"/>
                          </a:solidFill>
                          <a:hlinkClick r:id="rId9"/>
                        </a:rPr>
                        <a:t>:</a:t>
                      </a:r>
                      <a:r>
                        <a:rPr lang="en-US" sz="1400" b="0" i="1" smtClean="0">
                          <a:solidFill>
                            <a:srgbClr val="FF0000"/>
                          </a:solidFill>
                          <a:hlinkClick r:id="rId9"/>
                        </a:rPr>
                        <a:t>//lutiksol.narod2.ru</a:t>
                      </a:r>
                      <a:endParaRPr lang="en-US" sz="1400" b="0" i="1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b="0" i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7404"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Конспекты занятий в детском саду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1" smtClean="0">
                          <a:solidFill>
                            <a:srgbClr val="FF0000"/>
                          </a:solidFill>
                          <a:hlinkClick r:id="rId10"/>
                        </a:rPr>
                        <a:t>http</a:t>
                      </a:r>
                      <a:r>
                        <a:rPr lang="ru-RU" sz="1400" b="0" i="1" smtClean="0">
                          <a:solidFill>
                            <a:srgbClr val="FF0000"/>
                          </a:solidFill>
                          <a:hlinkClick r:id="rId10"/>
                        </a:rPr>
                        <a:t>:</a:t>
                      </a:r>
                      <a:r>
                        <a:rPr lang="en-US" sz="1400" b="0" i="1" smtClean="0">
                          <a:solidFill>
                            <a:srgbClr val="FF0000"/>
                          </a:solidFill>
                          <a:hlinkClick r:id="rId10"/>
                        </a:rPr>
                        <a:t>//konspekt.vscolu.ru</a:t>
                      </a:r>
                      <a:endParaRPr lang="en-US" sz="1400" b="0" i="1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b="0" i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7404"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Сайт для воспитателей детских садов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ru-RU" sz="1400" u="sng" smtClean="0">
                          <a:latin typeface="+mn-lt"/>
                          <a:cs typeface="Arial" pitchFamily="34" charset="0"/>
                          <a:hlinkClick r:id="rId11"/>
                        </a:rPr>
                        <a:t>www</a:t>
                      </a:r>
                      <a:r>
                        <a:rPr lang="ru-RU" altLang="ru-RU" sz="1400" u="sng" smtClean="0">
                          <a:latin typeface="+mn-lt"/>
                          <a:cs typeface="Arial" pitchFamily="34" charset="0"/>
                          <a:hlinkClick r:id="rId11"/>
                        </a:rPr>
                        <a:t>.</a:t>
                      </a:r>
                      <a:r>
                        <a:rPr lang="en-US" altLang="ru-RU" sz="1400" u="sng" smtClean="0">
                          <a:latin typeface="+mn-lt"/>
                          <a:cs typeface="Arial" pitchFamily="34" charset="0"/>
                          <a:hlinkClick r:id="rId11"/>
                        </a:rPr>
                        <a:t>dohcolonoc</a:t>
                      </a:r>
                      <a:r>
                        <a:rPr lang="ru-RU" altLang="ru-RU" sz="1400" u="sng" smtClean="0">
                          <a:latin typeface="+mn-lt"/>
                          <a:cs typeface="Arial" pitchFamily="34" charset="0"/>
                          <a:hlinkClick r:id="rId11"/>
                        </a:rPr>
                        <a:t>.</a:t>
                      </a:r>
                      <a:r>
                        <a:rPr lang="en-US" altLang="ru-RU" sz="1400" u="sng" smtClean="0">
                          <a:latin typeface="+mn-lt"/>
                          <a:cs typeface="Arial" pitchFamily="34" charset="0"/>
                          <a:hlinkClick r:id="rId11"/>
                        </a:rPr>
                        <a:t>ru</a:t>
                      </a:r>
                      <a:r>
                        <a:rPr lang="ru-RU" altLang="ru-RU" sz="1400" smtClean="0"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-RU" sz="1400" b="0" i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endParaRPr lang="ru-RU" sz="1400" b="0" i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7404"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smtClean="0">
                          <a:solidFill>
                            <a:schemeClr val="tx1"/>
                          </a:solidFill>
                        </a:rPr>
                        <a:t>Социальная</a:t>
                      </a:r>
                      <a:r>
                        <a:rPr lang="ru-RU" sz="1400" b="1" i="1" baseline="0" smtClean="0">
                          <a:solidFill>
                            <a:schemeClr val="tx1"/>
                          </a:solidFill>
                        </a:rPr>
                        <a:t> образовательная сеть</a:t>
                      </a:r>
                      <a:endParaRPr lang="ru-RU" sz="1400" b="1" i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ru-RU" sz="1400" u="sng" smtClean="0">
                          <a:latin typeface="+mn-lt"/>
                          <a:cs typeface="Arial" pitchFamily="34" charset="0"/>
                          <a:hlinkClick r:id="rId12"/>
                        </a:rPr>
                        <a:t>www</a:t>
                      </a:r>
                      <a:r>
                        <a:rPr lang="ru-RU" altLang="ru-RU" sz="1400" u="sng" smtClean="0">
                          <a:latin typeface="+mn-lt"/>
                          <a:cs typeface="Arial" pitchFamily="34" charset="0"/>
                          <a:hlinkClick r:id="rId12"/>
                        </a:rPr>
                        <a:t>.</a:t>
                      </a:r>
                      <a:r>
                        <a:rPr lang="en-US" altLang="ru-RU" sz="1400" u="sng" smtClean="0">
                          <a:latin typeface="+mn-lt"/>
                          <a:cs typeface="Arial" pitchFamily="34" charset="0"/>
                          <a:hlinkClick r:id="rId12"/>
                        </a:rPr>
                        <a:t>maaam</a:t>
                      </a:r>
                      <a:r>
                        <a:rPr lang="ru-RU" altLang="ru-RU" sz="1400" u="sng" smtClean="0">
                          <a:latin typeface="+mn-lt"/>
                          <a:cs typeface="Arial" pitchFamily="34" charset="0"/>
                          <a:hlinkClick r:id="rId12"/>
                        </a:rPr>
                        <a:t>.</a:t>
                      </a:r>
                      <a:r>
                        <a:rPr lang="en-US" altLang="ru-RU" sz="1400" u="sng" smtClean="0">
                          <a:latin typeface="+mn-lt"/>
                          <a:cs typeface="Arial" pitchFamily="34" charset="0"/>
                          <a:hlinkClick r:id="rId12"/>
                        </a:rPr>
                        <a:t>ru</a:t>
                      </a:r>
                      <a:r>
                        <a:rPr lang="ru-RU" altLang="ru-RU" sz="1400" smtClean="0">
                          <a:latin typeface="+mn-lt"/>
                          <a:cs typeface="Arial" pitchFamily="34" charset="0"/>
                        </a:rPr>
                        <a:t> </a:t>
                      </a:r>
                      <a:endParaRPr lang="ru-RU" sz="1400" smtClean="0"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endParaRPr lang="ru-RU" sz="1400" b="0" i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/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Список используемых Интернет – ресурсов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346823"/>
      </p:ext>
    </p:extLst>
  </p:cSld>
  <p:clrMapOvr>
    <a:masterClrMapping/>
  </p:clrMapOvr>
  <p:transition spd="slow">
    <p:dissolve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14312" y="274638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105835"/>
            <a:ext cx="7859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          </a:t>
            </a:r>
            <a:r>
              <a:rPr lang="ru-RU" sz="3600" b="1" smtClean="0"/>
              <a:t>Спасибо за внимание!</a:t>
            </a:r>
            <a:endParaRPr lang="ru-RU" sz="3600"/>
          </a:p>
        </p:txBody>
      </p:sp>
    </p:spTree>
    <p:extLst>
      <p:ext uri="{BB962C8B-B14F-4D97-AF65-F5344CB8AC3E}">
        <p14:creationId xmlns="" xmlns:p14="http://schemas.microsoft.com/office/powerpoint/2010/main" val="2551608084"/>
      </p:ext>
    </p:extLst>
  </p:cSld>
  <p:clrMapOvr>
    <a:masterClrMapping/>
  </p:clrMapOvr>
  <p:transition spd="slow">
    <p:dissolv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85698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mtClean="0"/>
              <a:t>Образование:</a:t>
            </a:r>
          </a:p>
          <a:p>
            <a:br>
              <a:rPr lang="ru-RU" b="1" i="1"/>
            </a:br>
            <a:r>
              <a:rPr lang="ru-RU" b="1" i="1"/>
              <a:t> 2000г.Муниципальное образовательное учреждение "Волжский колледж экономики и менеджмента-Высшая школа коммерции". Присвоена квалификация "Учитель начальных классов" по специальности " Преподавание в начальных классах". Специализация -дополнительная подготовка в области русского языка.</a:t>
            </a:r>
          </a:p>
          <a:p>
            <a:endParaRPr lang="ru-RU" b="1" i="1"/>
          </a:p>
          <a:p>
            <a:r>
              <a:rPr lang="ru-RU" b="1" i="1"/>
              <a:t>2006г. Государственное образовательное учреждение высшего профессионального образования «Борисоглебский государственный педагогический институт. Присвоена квалификация " Учитель русского языка и литературы".  Специальность - «Русский язык и </a:t>
            </a:r>
            <a:r>
              <a:rPr lang="ru-RU" b="1" i="1" smtClean="0"/>
              <a:t>литература«</a:t>
            </a:r>
          </a:p>
          <a:p>
            <a:endParaRPr lang="ru-RU" b="1" i="1" smtClean="0"/>
          </a:p>
          <a:p>
            <a:pPr fontAlgn="t"/>
            <a:r>
              <a:rPr lang="ru-RU" b="1" i="1" smtClean="0"/>
              <a:t>2016г. – дополнительное образование - </a:t>
            </a:r>
            <a:r>
              <a:rPr lang="ru-RU" b="1" smtClean="0"/>
              <a:t>Профессиональная переподготовка в ЧОУ ДПО </a:t>
            </a:r>
            <a:r>
              <a:rPr lang="en-US" b="1" smtClean="0"/>
              <a:t>«</a:t>
            </a:r>
            <a:r>
              <a:rPr lang="ru-RU" b="1" smtClean="0"/>
              <a:t>Академия бизнеса и управления системами</a:t>
            </a:r>
            <a:r>
              <a:rPr lang="en-US" b="1" smtClean="0"/>
              <a:t>» </a:t>
            </a:r>
            <a:r>
              <a:rPr lang="ru-RU" b="1" smtClean="0"/>
              <a:t>по программе «Педагогика и методика дошкольного образования</a:t>
            </a:r>
            <a:r>
              <a:rPr lang="en-US" b="1" smtClean="0"/>
              <a:t>» </a:t>
            </a:r>
            <a:endParaRPr lang="ru-RU" b="1" smtClean="0"/>
          </a:p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1425973"/>
      </p:ext>
    </p:extLst>
  </p:cSld>
  <p:clrMapOvr>
    <a:masterClrMapping/>
  </p:clrMapOvr>
  <p:transition spd="slow">
    <p:dissolv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F:\2021-01-13\024.BM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55006" y="2276873"/>
            <a:ext cx="4496122" cy="3960440"/>
          </a:xfrm>
          <a:prstGeom prst="rect">
            <a:avLst/>
          </a:prstGeom>
          <a:noFill/>
        </p:spPr>
      </p:pic>
      <p:pic>
        <p:nvPicPr>
          <p:cNvPr id="5123" name="Picture 3" descr="F:\2021-01-13\025.BMP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512" y="332656"/>
            <a:ext cx="452361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1425973"/>
      </p:ext>
    </p:extLst>
  </p:cSld>
  <p:clrMapOvr>
    <a:masterClrMapping/>
  </p:clrMapOvr>
  <p:transition spd="slow">
    <p:dissolv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0"/>
            <a:ext cx="66967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smtClean="0"/>
              <a:t>   Повышение квалификации</a:t>
            </a:r>
            <a:r>
              <a:rPr lang="ru-RU" sz="2800" smtClean="0"/>
              <a:t>.</a:t>
            </a:r>
            <a:br>
              <a:rPr lang="ru-RU" sz="2800" smtClean="0"/>
            </a:br>
            <a:br>
              <a:rPr lang="ru-RU" sz="2800" smtClean="0"/>
            </a:br>
            <a:br>
              <a:rPr lang="ru-RU" smtClean="0"/>
            </a:b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693605"/>
              </p:ext>
            </p:extLst>
          </p:nvPr>
        </p:nvGraphicFramePr>
        <p:xfrm>
          <a:off x="107503" y="548680"/>
          <a:ext cx="8928993" cy="6611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786"/>
                <a:gridCol w="2477783"/>
                <a:gridCol w="1584176"/>
                <a:gridCol w="2232248"/>
              </a:tblGrid>
              <a:tr h="766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Дата место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Прохождения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курсов</a:t>
                      </a:r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Тема курсов</a:t>
                      </a:r>
                    </a:p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№ документа</a:t>
                      </a:r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Копия</a:t>
                      </a:r>
                    </a:p>
                    <a:p>
                      <a:endParaRPr lang="ru-RU" sz="1200"/>
                    </a:p>
                  </a:txBody>
                  <a:tcPr/>
                </a:tc>
              </a:tr>
              <a:tr h="1321262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ГАОУ ДПО 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«</a:t>
                      </a:r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ВГАПО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»</a:t>
                      </a:r>
                      <a:endParaRPr lang="ru-RU" sz="14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(г. Волгоград)</a:t>
                      </a:r>
                    </a:p>
                    <a:p>
                      <a:pPr algn="l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объем 72 часа</a:t>
                      </a:r>
                    </a:p>
                    <a:p>
                      <a:pPr algn="l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smtClean="0">
                          <a:latin typeface="Times New Roman" panose="02020603050405020304" pitchFamily="18" charset="0"/>
                        </a:rPr>
                        <a:t>от 31 мая 2014 г </a:t>
                      </a:r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Профессиональная компетентность воспитателя: профессионализм деятельности в соответствии с ФГОС ДО</a:t>
                      </a: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»</a:t>
                      </a:r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№ 9072-9 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2855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latin typeface="Times New Roman" panose="02020603050405020304" pitchFamily="18" charset="0"/>
                        </a:rPr>
                        <a:t> ГАОУ ДПО ВГАПО</a:t>
                      </a:r>
                    </a:p>
                    <a:p>
                      <a:pPr algn="just"/>
                      <a:r>
                        <a:rPr lang="ru-RU" sz="1400" baseline="0" smtClean="0">
                          <a:latin typeface="Times New Roman" panose="02020603050405020304" pitchFamily="18" charset="0"/>
                        </a:rPr>
                        <a:t> (г. Волгоград)</a:t>
                      </a:r>
                      <a:r>
                        <a:rPr lang="ru-RU" sz="1400" smtClean="0"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ru-RU" sz="1400" smtClean="0">
                          <a:latin typeface="Times New Roman" panose="02020603050405020304" pitchFamily="18" charset="0"/>
                        </a:rPr>
                        <a:t>от 08.12.2017г.</a:t>
                      </a:r>
                    </a:p>
                    <a:p>
                      <a:pPr algn="just"/>
                      <a:r>
                        <a:rPr lang="ru-RU" sz="1400" smtClean="0">
                          <a:latin typeface="Times New Roman" panose="02020603050405020304" pitchFamily="18" charset="0"/>
                        </a:rPr>
                        <a:t> объем 36 часов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anose="02020603050405020304" pitchFamily="18" charset="0"/>
                        </a:rPr>
                        <a:t>"</a:t>
                      </a:r>
                      <a:r>
                        <a:rPr lang="ru-RU" sz="1400" smtClean="0">
                          <a:latin typeface="Times New Roman" panose="02020603050405020304" pitchFamily="18" charset="0"/>
                        </a:rPr>
                        <a:t>Формы взаимодействия с родителями (законными представителями) по вопросам образования в условиях реализации ФГОС" 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№14739-8 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1095417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latin typeface="Times New Roman" panose="02020603050405020304" pitchFamily="18" charset="0"/>
                        </a:rPr>
                        <a:t> ГБОУДПО ТОИУУ</a:t>
                      </a:r>
                    </a:p>
                    <a:p>
                      <a:pPr algn="just"/>
                      <a:r>
                        <a:rPr lang="ru-RU" sz="1400" smtClean="0">
                          <a:latin typeface="Times New Roman" panose="02020603050405020304" pitchFamily="18" charset="0"/>
                        </a:rPr>
                        <a:t>(г. Тверь) </a:t>
                      </a:r>
                    </a:p>
                    <a:p>
                      <a:pPr algn="just"/>
                      <a:r>
                        <a:rPr lang="ru-RU" sz="1400" smtClean="0">
                          <a:latin typeface="Times New Roman" panose="02020603050405020304" pitchFamily="18" charset="0"/>
                        </a:rPr>
                        <a:t>от 11 .10.2019г. </a:t>
                      </a:r>
                    </a:p>
                    <a:p>
                      <a:pPr algn="just"/>
                      <a:r>
                        <a:rPr lang="ru-RU" sz="1400" smtClean="0">
                          <a:latin typeface="Times New Roman" panose="02020603050405020304" pitchFamily="18" charset="0"/>
                        </a:rPr>
                        <a:t>объем 36 часов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</a:t>
                      </a:r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ФГОС ДО содержание и технологии формирования образовательных результатов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6900000  34434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smtClean="0"/>
                    </a:p>
                    <a:p>
                      <a:endParaRPr lang="ru-RU" sz="1400"/>
                    </a:p>
                  </a:txBody>
                  <a:tcPr/>
                </a:tc>
              </a:tr>
              <a:tr h="1387852"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Автономная некомерческая  организация дополнительного профессионального образования«Международная педагогическая академия дошкольного образования»        ( МПАДО) с</a:t>
                      </a:r>
                      <a:r>
                        <a:rPr lang="ru-RU" sz="1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31.03 2020 по </a:t>
                      </a:r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26.05.2020</a:t>
                      </a:r>
                      <a:r>
                        <a:rPr lang="ru-RU" sz="1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  72 часа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«Инновационная программа  «От рождения до школы»- новые возможности»</a:t>
                      </a:r>
                    </a:p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884541</a:t>
                      </a:r>
                    </a:p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F:\2021-01-13\020.BM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16" y="1357298"/>
            <a:ext cx="2097629" cy="1214447"/>
          </a:xfrm>
          <a:prstGeom prst="rect">
            <a:avLst/>
          </a:prstGeom>
          <a:noFill/>
        </p:spPr>
      </p:pic>
      <p:pic>
        <p:nvPicPr>
          <p:cNvPr id="1027" name="Picture 3" descr="F:\2021-01-13\044.BMP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58016" y="5286354"/>
            <a:ext cx="2143172" cy="1428760"/>
          </a:xfrm>
          <a:prstGeom prst="rect">
            <a:avLst/>
          </a:prstGeom>
          <a:noFill/>
        </p:spPr>
      </p:pic>
      <p:pic>
        <p:nvPicPr>
          <p:cNvPr id="1028" name="Picture 4" descr="F:\2021-01-13\018.BMP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795405" y="4000481"/>
            <a:ext cx="2160240" cy="1204895"/>
          </a:xfrm>
          <a:prstGeom prst="rect">
            <a:avLst/>
          </a:prstGeom>
          <a:noFill/>
        </p:spPr>
      </p:pic>
      <p:pic>
        <p:nvPicPr>
          <p:cNvPr id="1029" name="Picture 5" descr="F:\2021-01-13\019.BMP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858016" y="2714609"/>
            <a:ext cx="2097629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6100369"/>
      </p:ext>
    </p:extLst>
  </p:cSld>
  <p:clrMapOvr>
    <a:masterClrMapping/>
  </p:clrMapOvr>
  <p:transition spd="slow">
    <p:dissolv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7504" y="-99392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520" y="12553"/>
            <a:ext cx="9144000" cy="7591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5300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mtClean="0">
                <a:ea typeface="+mj-ea"/>
                <a:cs typeface="+mj-cs"/>
              </a:rPr>
              <a:t>           Сведения </a:t>
            </a:r>
            <a:r>
              <a:rPr lang="ru-RU" sz="2800" b="1" i="1">
                <a:ea typeface="+mj-ea"/>
                <a:cs typeface="+mj-cs"/>
              </a:rPr>
              <a:t>об </a:t>
            </a:r>
            <a:r>
              <a:rPr lang="ru-RU" sz="2800" b="1" i="1" smtClean="0">
                <a:ea typeface="+mj-ea"/>
                <a:cs typeface="+mj-cs"/>
              </a:rPr>
              <a:t>аттестации</a:t>
            </a:r>
            <a:endParaRPr lang="ru-RU" sz="2800" b="1" i="1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2981235"/>
              </p:ext>
            </p:extLst>
          </p:nvPr>
        </p:nvGraphicFramePr>
        <p:xfrm>
          <a:off x="349672" y="1397000"/>
          <a:ext cx="8614816" cy="246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704"/>
                <a:gridCol w="2153704"/>
                <a:gridCol w="2153704"/>
                <a:gridCol w="2153704"/>
              </a:tblGrid>
              <a:tr h="746116">
                <a:tc>
                  <a:txBody>
                    <a:bodyPr/>
                    <a:lstStyle/>
                    <a:p>
                      <a:r>
                        <a:rPr lang="ru-RU" sz="1400" i="1" smtClean="0">
                          <a:solidFill>
                            <a:schemeClr val="tx1"/>
                          </a:solidFill>
                        </a:rPr>
                        <a:t>      Место     прохождения аттестации</a:t>
                      </a:r>
                      <a:endParaRPr lang="ru-RU" sz="1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smtClean="0">
                          <a:solidFill>
                            <a:schemeClr val="tx1"/>
                          </a:solidFill>
                        </a:rPr>
                        <a:t>Квалификационная категория</a:t>
                      </a:r>
                      <a:endParaRPr lang="ru-RU" sz="1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smtClean="0">
                          <a:solidFill>
                            <a:schemeClr val="tx1"/>
                          </a:solidFill>
                        </a:rPr>
                        <a:t>   № приказа</a:t>
                      </a:r>
                      <a:endParaRPr lang="ru-RU" sz="1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smtClean="0">
                          <a:solidFill>
                            <a:schemeClr val="tx1"/>
                          </a:solidFill>
                        </a:rPr>
                        <a:t>         Копия</a:t>
                      </a:r>
                      <a:endParaRPr lang="ru-RU" sz="1400" i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17932"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Тверь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 квалификационная категория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№6-А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F:\2021-01-13\022.BM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76256" y="2214970"/>
            <a:ext cx="2043246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9420443"/>
      </p:ext>
    </p:extLst>
  </p:cSld>
  <p:clrMapOvr>
    <a:masterClrMapping/>
  </p:clrMapOvr>
  <p:transition spd="slow">
    <p:dissolv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243408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8641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smtClean="0">
                <a:solidFill>
                  <a:prstClr val="black"/>
                </a:solidFill>
                <a:ea typeface="+mj-ea"/>
                <a:cs typeface="+mj-cs"/>
              </a:rPr>
              <a:t>       </a:t>
            </a:r>
            <a:r>
              <a:rPr lang="ru-RU" sz="2800" b="1" i="1" smtClean="0">
                <a:solidFill>
                  <a:prstClr val="black"/>
                </a:solidFill>
                <a:ea typeface="+mj-ea"/>
                <a:cs typeface="+mj-cs"/>
              </a:rPr>
              <a:t>Поощрения </a:t>
            </a:r>
            <a:r>
              <a:rPr lang="ru-RU" sz="2800" b="1" i="1">
                <a:solidFill>
                  <a:prstClr val="black"/>
                </a:solidFill>
                <a:ea typeface="+mj-ea"/>
                <a:cs typeface="+mj-cs"/>
              </a:rPr>
              <a:t>и награды</a:t>
            </a:r>
            <a:br>
              <a:rPr lang="ru-RU" sz="2800" b="1" i="1">
                <a:solidFill>
                  <a:prstClr val="black"/>
                </a:solidFill>
                <a:ea typeface="+mj-ea"/>
                <a:cs typeface="+mj-cs"/>
              </a:rPr>
            </a:br>
            <a:endParaRPr lang="ru-RU" sz="28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0729472"/>
              </p:ext>
            </p:extLst>
          </p:nvPr>
        </p:nvGraphicFramePr>
        <p:xfrm>
          <a:off x="179512" y="980728"/>
          <a:ext cx="8735864" cy="5591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534"/>
                <a:gridCol w="7721330"/>
              </a:tblGrid>
              <a:tr h="699935">
                <a:tc>
                  <a:txBody>
                    <a:bodyPr/>
                    <a:lstStyle/>
                    <a:p>
                      <a:r>
                        <a:rPr lang="ru-RU" sz="1400" smtClean="0"/>
                        <a:t>год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Наименование награды</a:t>
                      </a:r>
                      <a:endParaRPr lang="ru-RU" sz="1400"/>
                    </a:p>
                  </a:txBody>
                  <a:tcPr/>
                </a:tc>
              </a:tr>
              <a:tr h="1630536">
                <a:tc>
                  <a:txBody>
                    <a:bodyPr/>
                    <a:lstStyle/>
                    <a:p>
                      <a:r>
                        <a:rPr lang="ru-RU" smtClean="0"/>
                        <a:t>2017г.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Благодарственное</a:t>
                      </a:r>
                      <a:r>
                        <a:rPr lang="ru-RU" baseline="0" smtClean="0"/>
                        <a:t> письма от комитета по физической культуре и спорту администрации городского округа город Волжский Волгоградской области за активное участие в беге «Кросс-2017г.»</a:t>
                      </a:r>
                      <a:endParaRPr lang="ru-RU"/>
                    </a:p>
                  </a:txBody>
                  <a:tcPr/>
                </a:tc>
              </a:tr>
              <a:tr h="1630536">
                <a:tc>
                  <a:txBody>
                    <a:bodyPr/>
                    <a:lstStyle/>
                    <a:p>
                      <a:r>
                        <a:rPr lang="ru-RU" smtClean="0"/>
                        <a:t>2016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Благодарственное письмо</a:t>
                      </a:r>
                      <a:r>
                        <a:rPr lang="ru-RU" baseline="0" smtClean="0"/>
                        <a:t> от главы городского округа город Волжский Волгоградской области  за инициативу и помощь на благо города</a:t>
                      </a:r>
                      <a:endParaRPr lang="ru-RU"/>
                    </a:p>
                  </a:txBody>
                  <a:tcPr/>
                </a:tc>
              </a:tr>
              <a:tr h="1630536">
                <a:tc>
                  <a:txBody>
                    <a:bodyPr/>
                    <a:lstStyle/>
                    <a:p>
                      <a:r>
                        <a:rPr lang="ru-RU" smtClean="0"/>
                        <a:t>2019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Грамота от начальника управления образования администрации города Твери Н.В.Жуковской за профессиональное мастерство, творческую инициативу,</a:t>
                      </a:r>
                      <a:r>
                        <a:rPr lang="ru-RU" baseline="0" smtClean="0"/>
                        <a:t> вклад в воспитание детей.</a:t>
                      </a: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64588570"/>
      </p:ext>
    </p:extLst>
  </p:cSld>
  <p:clrMapOvr>
    <a:masterClrMapping/>
  </p:clrMapOvr>
  <p:transition spd="slow">
    <p:dissolv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Ирина\Desktop\ромашка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91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7"/>
            <a:ext cx="7315224" cy="1214445"/>
          </a:xfrm>
        </p:spPr>
        <p:txBody>
          <a:bodyPr>
            <a:noAutofit/>
          </a:bodyPr>
          <a:lstStyle/>
          <a:p>
            <a:r>
              <a:rPr lang="ru-RU" sz="2000" b="1" i="1" smtClean="0"/>
              <a:t> </a:t>
            </a:r>
            <a:endParaRPr lang="ru-RU" sz="2000" b="1" i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6629424" cy="2924180"/>
          </a:xfrm>
        </p:spPr>
        <p:txBody>
          <a:bodyPr>
            <a:normAutofit/>
          </a:bodyPr>
          <a:lstStyle/>
          <a:p>
            <a:endParaRPr lang="ru-RU" sz="2000" b="1" i="1" smtClean="0"/>
          </a:p>
          <a:p>
            <a:r>
              <a:rPr lang="ru-RU" sz="2000" b="1" i="1" smtClean="0"/>
              <a:t>   </a:t>
            </a:r>
            <a:endParaRPr lang="ru-RU" sz="2000" b="1" i="1"/>
          </a:p>
          <a:p>
            <a:endParaRPr lang="ru-RU" sz="2000" b="1" i="1" smtClean="0"/>
          </a:p>
          <a:p>
            <a:r>
              <a:rPr lang="ru-RU" sz="2800" b="1" i="1" smtClean="0">
                <a:solidFill>
                  <a:schemeClr val="tx1"/>
                </a:solidFill>
              </a:rPr>
              <a:t> </a:t>
            </a: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4911" y="2967335"/>
            <a:ext cx="428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F:\2021-01-13\026.BM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43808" y="0"/>
            <a:ext cx="3286116" cy="4071942"/>
          </a:xfrm>
          <a:prstGeom prst="rect">
            <a:avLst/>
          </a:prstGeom>
          <a:noFill/>
        </p:spPr>
      </p:pic>
      <p:pic>
        <p:nvPicPr>
          <p:cNvPr id="4099" name="Picture 3" descr="F:\2021-01-13\088.BMP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7504" y="908720"/>
            <a:ext cx="2857520" cy="4214818"/>
          </a:xfrm>
          <a:prstGeom prst="rect">
            <a:avLst/>
          </a:prstGeom>
          <a:noFill/>
        </p:spPr>
      </p:pic>
      <p:pic>
        <p:nvPicPr>
          <p:cNvPr id="4100" name="Picture 4" descr="F:\2021-01-13\073.BMP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12160" y="1196752"/>
            <a:ext cx="3000397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0064899"/>
      </p:ext>
    </p:extLst>
  </p:cSld>
  <p:clrMapOvr>
    <a:masterClrMapping/>
  </p:clrMapOvr>
  <p:transition spd="slow">
    <p:dissolv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Grizli777</Company>
  <PresentationFormat>On-screen Show (4:3)</PresentationFormat>
  <Paragraphs>173</Paragraphs>
  <Slides>33</Slides>
  <Notes>0</Notes>
  <TotalTime>2015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34">
      <vt:lpstr>Тема Office</vt:lpstr>
      <vt:lpstr>Муниципальное бюджетное дошкольное образовательное учреждениедетский сад № 14 г. Твери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29</vt:lpstr>
      <vt:lpstr> </vt:lpstr>
      <vt:lpstr> </vt:lpstr>
      <vt:lpstr> </vt:lpstr>
      <vt:lpstr> 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Муниципальное бюджетное дошкольное образовательное учреждение детский сад № 21 «Солнышко» общеразвивающего вида</dc:title>
  <dc:creator>Ирина</dc:creator>
  <cp:lastModifiedBy>user</cp:lastModifiedBy>
  <cp:revision>189</cp:revision>
  <dcterms:created xsi:type="dcterms:W3CDTF">2017-01-12T07:49:44Z</dcterms:created>
  <dcterms:modified xsi:type="dcterms:W3CDTF">2021-01-18T12:36:50Z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NXPowerLiteLastOptimized">
    <vt:lpwstr>822376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