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3" r:id="rId4"/>
    <p:sldId id="257" r:id="rId5"/>
    <p:sldId id="267" r:id="rId6"/>
    <p:sldId id="269" r:id="rId7"/>
    <p:sldId id="274" r:id="rId8"/>
    <p:sldId id="281" r:id="rId9"/>
    <p:sldId id="280" r:id="rId10"/>
    <p:sldId id="282" r:id="rId11"/>
    <p:sldId id="279" r:id="rId12"/>
    <p:sldId id="278" r:id="rId13"/>
    <p:sldId id="277" r:id="rId14"/>
    <p:sldId id="276" r:id="rId15"/>
    <p:sldId id="275" r:id="rId16"/>
    <p:sldId id="273" r:id="rId17"/>
    <p:sldId id="271" r:id="rId18"/>
    <p:sldId id="270" r:id="rId19"/>
    <p:sldId id="268" r:id="rId20"/>
    <p:sldId id="261" r:id="rId21"/>
    <p:sldId id="259" r:id="rId22"/>
    <p:sldId id="258" r:id="rId23"/>
    <p:sldId id="283" r:id="rId24"/>
    <p:sldId id="284" r:id="rId25"/>
    <p:sldId id="272" r:id="rId26"/>
    <p:sldId id="288" r:id="rId27"/>
    <p:sldId id="287"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7" d="100"/>
          <a:sy n="47" d="100"/>
        </p:scale>
        <p:origin x="19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1523968" y="1000084"/>
            <a:ext cx="9239315" cy="5857916"/>
          </a:xfrm>
          <a:prstGeom prst="rect">
            <a:avLst/>
          </a:prstGeom>
          <a:blipFill dpi="0" rotWithShape="1">
            <a:blip r:embed="rId2">
              <a:alphaModFix amt="26000"/>
            </a:blip>
            <a:srcRect/>
            <a:stretch>
              <a:fillRect l="3000" t="-3000" r="4000"/>
            </a:stretch>
          </a:blipFill>
          <a:ln>
            <a:noFill/>
          </a:ln>
          <a:scene3d>
            <a:camera prst="orthographicFront"/>
            <a:lightRig rig="twoPt" dir="t"/>
          </a:scene3d>
          <a:sp3d prstMaterial="dkEdge">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5" name="Рамка 4"/>
          <p:cNvSpPr/>
          <p:nvPr/>
        </p:nvSpPr>
        <p:spPr>
          <a:xfrm rot="21380199">
            <a:off x="549331" y="422415"/>
            <a:ext cx="11049077" cy="6000792"/>
          </a:xfrm>
          <a:prstGeom prst="frame">
            <a:avLst>
              <a:gd name="adj1" fmla="val 5194"/>
            </a:avLst>
          </a:prstGeom>
          <a:blipFill dpi="0" rotWithShape="1">
            <a:blip r:embed="rId3"/>
            <a:srcRect/>
            <a:stretch>
              <a:fillRect/>
            </a:stretch>
          </a:blipFill>
          <a:ln>
            <a:solidFill>
              <a:srgbClr val="6F6C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sp>
        <p:nvSpPr>
          <p:cNvPr id="6" name="Рамка 5"/>
          <p:cNvSpPr/>
          <p:nvPr/>
        </p:nvSpPr>
        <p:spPr>
          <a:xfrm rot="178221">
            <a:off x="580842" y="424966"/>
            <a:ext cx="11049077" cy="6000792"/>
          </a:xfrm>
          <a:prstGeom prst="frame">
            <a:avLst>
              <a:gd name="adj1" fmla="val 4784"/>
            </a:avLst>
          </a:prstGeom>
          <a:blipFill dpi="0" rotWithShape="1">
            <a:blip r:embed="rId3"/>
            <a:srcRect/>
            <a:stretch>
              <a:fillRect/>
            </a:stretch>
          </a:blipFill>
          <a:ln>
            <a:solidFill>
              <a:srgbClr val="6F6C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sp>
        <p:nvSpPr>
          <p:cNvPr id="2" name="Заголовок 1"/>
          <p:cNvSpPr>
            <a:spLocks noGrp="1"/>
          </p:cNvSpPr>
          <p:nvPr>
            <p:ph type="ctrTitle"/>
          </p:nvPr>
        </p:nvSpPr>
        <p:spPr>
          <a:xfrm>
            <a:off x="914400" y="2130427"/>
            <a:ext cx="103632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365388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1600202"/>
            <a:ext cx="109728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400117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0"/>
            <a:ext cx="80264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139169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8382016" y="4857760"/>
            <a:ext cx="3619483" cy="2143116"/>
          </a:xfrm>
          <a:prstGeom prst="rect">
            <a:avLst/>
          </a:prstGeom>
          <a:blipFill dpi="0" rotWithShape="1">
            <a:blip r:embed="rId2">
              <a:alphaModFix amt="89000"/>
            </a:blip>
            <a:srcRect/>
            <a:stretch>
              <a:fillRect l="7000" t="-2000" r="7000" b="6000"/>
            </a:stretch>
          </a:blipFill>
          <a:ln>
            <a:noFill/>
          </a:ln>
          <a:effectLst>
            <a:softEdge rad="63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609600" y="1600202"/>
            <a:ext cx="10972800" cy="4525963"/>
          </a:xfrm>
          <a:prstGeom prst="rect">
            <a:avLst/>
          </a:prstGeom>
          <a:ln>
            <a:no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1145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190459" y="285728"/>
            <a:ext cx="3619483" cy="2143116"/>
          </a:xfrm>
          <a:prstGeom prst="rect">
            <a:avLst/>
          </a:prstGeom>
          <a:blipFill dpi="0" rotWithShape="1">
            <a:blip r:embed="rId2">
              <a:alphaModFix amt="80000"/>
            </a:blip>
            <a:srcRect/>
            <a:stretch>
              <a:fillRect l="7000" t="-2000" r="7000" b="6000"/>
            </a:stretch>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5"/>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27651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8382016" y="4857760"/>
            <a:ext cx="3619483" cy="2143116"/>
          </a:xfrm>
          <a:prstGeom prst="rect">
            <a:avLst/>
          </a:prstGeom>
          <a:blipFill dpi="0" rotWithShape="1">
            <a:blip r:embed="rId2">
              <a:alphaModFix amt="82000"/>
            </a:blip>
            <a:srcRect/>
            <a:stretch>
              <a:fillRect l="7000" t="-2000" r="7000" b="6000"/>
            </a:stretch>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4"/>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7" name="Нижний колонтитул 5"/>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320098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190459" y="285728"/>
            <a:ext cx="3619483" cy="2143116"/>
          </a:xfrm>
          <a:prstGeom prst="rect">
            <a:avLst/>
          </a:prstGeom>
          <a:blipFill dpi="0" rotWithShape="1">
            <a:blip r:embed="rId2">
              <a:alphaModFix amt="75000"/>
            </a:blip>
            <a:srcRect/>
            <a:stretch>
              <a:fillRect l="7000" t="-2000" r="7000" b="6000"/>
            </a:stretch>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6"/>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9" name="Нижний колонтитул 7"/>
          <p:cNvSpPr>
            <a:spLocks noGrp="1"/>
          </p:cNvSpPr>
          <p:nvPr>
            <p:ph type="ftr" sz="quarter" idx="11"/>
          </p:nvPr>
        </p:nvSpPr>
        <p:spPr/>
        <p:txBody>
          <a:bodyPr/>
          <a:lstStyle>
            <a:lvl1pPr>
              <a:defRPr/>
            </a:lvl1pPr>
          </a:lstStyle>
          <a:p>
            <a:endParaRPr lang="ru-RU"/>
          </a:p>
        </p:txBody>
      </p:sp>
      <p:sp>
        <p:nvSpPr>
          <p:cNvPr id="10" name="Номер слайда 8"/>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125606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8382016" y="4714884"/>
            <a:ext cx="3619483" cy="2143116"/>
          </a:xfrm>
          <a:prstGeom prst="rect">
            <a:avLst/>
          </a:prstGeom>
          <a:blipFill dpi="0" rotWithShape="1">
            <a:blip r:embed="rId2">
              <a:alphaModFix amt="78000"/>
            </a:blip>
            <a:srcRect/>
            <a:stretch>
              <a:fillRect l="7000" t="-2000" r="7000" b="6000"/>
            </a:stretch>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4" name="Дата 2"/>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5" name="Нижний колонтитул 3"/>
          <p:cNvSpPr>
            <a:spLocks noGrp="1"/>
          </p:cNvSpPr>
          <p:nvPr>
            <p:ph type="ftr" sz="quarter" idx="11"/>
          </p:nvPr>
        </p:nvSpPr>
        <p:spPr/>
        <p:txBody>
          <a:bodyPr/>
          <a:lstStyle>
            <a:lvl1pPr>
              <a:defRPr/>
            </a:lvl1pPr>
          </a:lstStyle>
          <a:p>
            <a:endParaRPr lang="ru-RU"/>
          </a:p>
        </p:txBody>
      </p:sp>
      <p:sp>
        <p:nvSpPr>
          <p:cNvPr id="6" name="Номер слайда 4"/>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37456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90459" y="285728"/>
            <a:ext cx="3619483" cy="2143116"/>
          </a:xfrm>
          <a:prstGeom prst="rect">
            <a:avLst/>
          </a:prstGeom>
          <a:blipFill dpi="0" rotWithShape="1">
            <a:blip r:embed="rId2">
              <a:alphaModFix amt="75000"/>
            </a:blip>
            <a:srcRect/>
            <a:stretch>
              <a:fillRect l="7000" t="-2000" r="7000" b="6000"/>
            </a:stretch>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3" name="Дата 1"/>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4" name="Нижний колонтитул 2"/>
          <p:cNvSpPr>
            <a:spLocks noGrp="1"/>
          </p:cNvSpPr>
          <p:nvPr>
            <p:ph type="ftr" sz="quarter" idx="11"/>
          </p:nvPr>
        </p:nvSpPr>
        <p:spPr/>
        <p:txBody>
          <a:bodyPr/>
          <a:lstStyle>
            <a:lvl1pPr>
              <a:defRPr/>
            </a:lvl1pPr>
          </a:lstStyle>
          <a:p>
            <a:endParaRPr lang="ru-RU"/>
          </a:p>
        </p:txBody>
      </p:sp>
      <p:sp>
        <p:nvSpPr>
          <p:cNvPr id="5" name="Номер слайда 3"/>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27222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flipH="1">
            <a:off x="8382016" y="4572008"/>
            <a:ext cx="3619483" cy="2143116"/>
          </a:xfrm>
          <a:prstGeom prst="rect">
            <a:avLst/>
          </a:prstGeom>
          <a:blipFill dpi="0" rotWithShape="1">
            <a:blip r:embed="rId2">
              <a:alphaModFix amt="94000"/>
              <a:lum bright="-7000"/>
            </a:blip>
            <a:srcRect/>
            <a:stretch>
              <a:fillRect l="7000" t="-2000" r="7000" b="6000"/>
            </a:stretch>
          </a:blipFill>
          <a:ln>
            <a:noFill/>
          </a:ln>
          <a:effectLst>
            <a:softEdge rad="1270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609602" y="273050"/>
            <a:ext cx="4011084"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Дата 4"/>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7" name="Нижний колонтитул 5"/>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280661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190459" y="285728"/>
            <a:ext cx="3619483" cy="2143116"/>
          </a:xfrm>
          <a:prstGeom prst="rect">
            <a:avLst/>
          </a:prstGeom>
          <a:blipFill dpi="0" rotWithShape="1">
            <a:blip r:embed="rId2">
              <a:alphaModFix amt="78000"/>
            </a:blip>
            <a:srcRect/>
            <a:stretch>
              <a:fillRect l="7000" t="-2000" r="7000" b="6000"/>
            </a:stretch>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 name="Заголовок 1"/>
          <p:cNvSpPr>
            <a:spLocks noGrp="1"/>
          </p:cNvSpPr>
          <p:nvPr>
            <p:ph type="title"/>
          </p:nvPr>
        </p:nvSpPr>
        <p:spPr>
          <a:xfrm>
            <a:off x="2389717" y="4800601"/>
            <a:ext cx="73152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Дата 4"/>
          <p:cNvSpPr>
            <a:spLocks noGrp="1"/>
          </p:cNvSpPr>
          <p:nvPr>
            <p:ph type="dt" sz="half" idx="10"/>
          </p:nvPr>
        </p:nvSpPr>
        <p:spPr/>
        <p:txBody>
          <a:bodyPr/>
          <a:lstStyle>
            <a:lvl1pPr>
              <a:defRPr/>
            </a:lvl1pPr>
          </a:lstStyle>
          <a:p>
            <a:fld id="{5D047E62-9C43-4C3D-BA7F-53185C0435E1}" type="datetimeFigureOut">
              <a:rPr lang="ru-RU" smtClean="0"/>
              <a:t>26.03.2018</a:t>
            </a:fld>
            <a:endParaRPr lang="ru-RU"/>
          </a:p>
        </p:txBody>
      </p:sp>
      <p:sp>
        <p:nvSpPr>
          <p:cNvPr id="7" name="Нижний колонтитул 5"/>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C76C75F7-19DF-4A0F-8091-78CFB46AEF3C}" type="slidenum">
              <a:rPr lang="ru-RU" smtClean="0"/>
              <a:t>‹#›</a:t>
            </a:fld>
            <a:endParaRPr lang="ru-RU"/>
          </a:p>
        </p:txBody>
      </p:sp>
    </p:spTree>
    <p:extLst>
      <p:ext uri="{BB962C8B-B14F-4D97-AF65-F5344CB8AC3E}">
        <p14:creationId xmlns:p14="http://schemas.microsoft.com/office/powerpoint/2010/main" val="216396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5D047E62-9C43-4C3D-BA7F-53185C0435E1}" type="datetimeFigureOut">
              <a:rPr lang="ru-RU" smtClean="0"/>
              <a:t>26.03.2018</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anklin Gothic Book" panose="020B0503020102020204" pitchFamily="34" charset="0"/>
              </a:defRPr>
            </a:lvl1pPr>
          </a:lstStyle>
          <a:p>
            <a:fld id="{C76C75F7-19DF-4A0F-8091-78CFB46AEF3C}" type="slidenum">
              <a:rPr lang="ru-RU" smtClean="0"/>
              <a:t>‹#›</a:t>
            </a:fld>
            <a:endParaRPr lang="ru-RU"/>
          </a:p>
        </p:txBody>
      </p:sp>
      <p:sp>
        <p:nvSpPr>
          <p:cNvPr id="7" name="Рамка 6"/>
          <p:cNvSpPr/>
          <p:nvPr/>
        </p:nvSpPr>
        <p:spPr>
          <a:xfrm>
            <a:off x="0" y="0"/>
            <a:ext cx="12192000" cy="6858000"/>
          </a:xfrm>
          <a:prstGeom prst="frame">
            <a:avLst>
              <a:gd name="adj1" fmla="val 4474"/>
            </a:avLst>
          </a:prstGeom>
          <a:blipFill dpi="0" rotWithShape="1">
            <a:blip r:embed="rId14"/>
            <a:srcRect/>
            <a:stretch>
              <a:fillRect/>
            </a:stretch>
          </a:blipFill>
          <a:ln>
            <a:solidFill>
              <a:srgbClr val="6F6C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spTree>
    <p:extLst>
      <p:ext uri="{BB962C8B-B14F-4D97-AF65-F5344CB8AC3E}">
        <p14:creationId xmlns:p14="http://schemas.microsoft.com/office/powerpoint/2010/main" val="1130065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Medium" pitchFamily="34" charset="0"/>
        </a:defRPr>
      </a:lvl2pPr>
      <a:lvl3pPr algn="ctr" rtl="0" eaLnBrk="1" fontAlgn="base" hangingPunct="1">
        <a:spcBef>
          <a:spcPct val="0"/>
        </a:spcBef>
        <a:spcAft>
          <a:spcPct val="0"/>
        </a:spcAft>
        <a:defRPr sz="4400">
          <a:solidFill>
            <a:schemeClr val="tx1"/>
          </a:solidFill>
          <a:latin typeface="Franklin Gothic Medium" pitchFamily="34" charset="0"/>
        </a:defRPr>
      </a:lvl3pPr>
      <a:lvl4pPr algn="ctr" rtl="0" eaLnBrk="1" fontAlgn="base" hangingPunct="1">
        <a:spcBef>
          <a:spcPct val="0"/>
        </a:spcBef>
        <a:spcAft>
          <a:spcPct val="0"/>
        </a:spcAft>
        <a:defRPr sz="4400">
          <a:solidFill>
            <a:schemeClr val="tx1"/>
          </a:solidFill>
          <a:latin typeface="Franklin Gothic Medium" pitchFamily="34" charset="0"/>
        </a:defRPr>
      </a:lvl4pPr>
      <a:lvl5pPr algn="ctr" rtl="0" eaLnBrk="1" fontAlgn="base" hangingPunct="1">
        <a:spcBef>
          <a:spcPct val="0"/>
        </a:spcBef>
        <a:spcAft>
          <a:spcPct val="0"/>
        </a:spcAft>
        <a:defRPr sz="4400">
          <a:solidFill>
            <a:schemeClr val="tx1"/>
          </a:solidFill>
          <a:latin typeface="Franklin Gothic Medium" pitchFamily="34" charset="0"/>
        </a:defRPr>
      </a:lvl5pPr>
      <a:lvl6pPr marL="457200" algn="ctr" rtl="0" eaLnBrk="1" fontAlgn="base" hangingPunct="1">
        <a:spcBef>
          <a:spcPct val="0"/>
        </a:spcBef>
        <a:spcAft>
          <a:spcPct val="0"/>
        </a:spcAft>
        <a:defRPr sz="4400">
          <a:solidFill>
            <a:schemeClr val="tx1"/>
          </a:solidFill>
          <a:latin typeface="Amelia_DG" pitchFamily="2" charset="0"/>
        </a:defRPr>
      </a:lvl6pPr>
      <a:lvl7pPr marL="914400" algn="ctr" rtl="0" eaLnBrk="1" fontAlgn="base" hangingPunct="1">
        <a:spcBef>
          <a:spcPct val="0"/>
        </a:spcBef>
        <a:spcAft>
          <a:spcPct val="0"/>
        </a:spcAft>
        <a:defRPr sz="4400">
          <a:solidFill>
            <a:schemeClr val="tx1"/>
          </a:solidFill>
          <a:latin typeface="Amelia_DG" pitchFamily="2" charset="0"/>
        </a:defRPr>
      </a:lvl7pPr>
      <a:lvl8pPr marL="1371600" algn="ctr" rtl="0" eaLnBrk="1" fontAlgn="base" hangingPunct="1">
        <a:spcBef>
          <a:spcPct val="0"/>
        </a:spcBef>
        <a:spcAft>
          <a:spcPct val="0"/>
        </a:spcAft>
        <a:defRPr sz="4400">
          <a:solidFill>
            <a:schemeClr val="tx1"/>
          </a:solidFill>
          <a:latin typeface="Amelia_DG" pitchFamily="2" charset="0"/>
        </a:defRPr>
      </a:lvl8pPr>
      <a:lvl9pPr marL="1828800" algn="ctr" rtl="0" eaLnBrk="1" fontAlgn="base" hangingPunct="1">
        <a:spcBef>
          <a:spcPct val="0"/>
        </a:spcBef>
        <a:spcAft>
          <a:spcPct val="0"/>
        </a:spcAft>
        <a:defRPr sz="4400">
          <a:solidFill>
            <a:schemeClr val="tx1"/>
          </a:solidFill>
          <a:latin typeface="Amelia_DG" pitchFamily="2"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5040" y="853441"/>
            <a:ext cx="10322560" cy="751839"/>
          </a:xfrm>
        </p:spPr>
        <p:txBody>
          <a:bodyPr/>
          <a:lstStyle/>
          <a:p>
            <a:r>
              <a:rPr lang="ru-RU" sz="2000" dirty="0" smtClean="0"/>
              <a:t>Муниципальное бюджетное дошкольное образовательное учреждение Детский сад №14 г. Твери.</a:t>
            </a:r>
            <a:endParaRPr lang="ru-RU" sz="2000" dirty="0"/>
          </a:p>
        </p:txBody>
      </p:sp>
      <p:sp>
        <p:nvSpPr>
          <p:cNvPr id="3" name="Подзаголовок 2"/>
          <p:cNvSpPr>
            <a:spLocks noGrp="1"/>
          </p:cNvSpPr>
          <p:nvPr>
            <p:ph type="subTitle" idx="1"/>
          </p:nvPr>
        </p:nvSpPr>
        <p:spPr>
          <a:xfrm>
            <a:off x="1584960" y="1605280"/>
            <a:ext cx="8778240" cy="4033520"/>
          </a:xfrm>
        </p:spPr>
        <p:txBody>
          <a:bodyPr/>
          <a:lstStyle/>
          <a:p>
            <a:pPr marL="548640" lvl="0" indent="-411480" fontAlgn="auto">
              <a:spcAft>
                <a:spcPts val="0"/>
              </a:spcAft>
              <a:buClr>
                <a:prstClr val="black">
                  <a:shade val="95000"/>
                </a:prstClr>
              </a:buClr>
              <a:buSzPct val="65000"/>
            </a:pPr>
            <a:endParaRPr lang="ru-RU" sz="2600" dirty="0" smtClean="0">
              <a:solidFill>
                <a:srgbClr val="002060"/>
              </a:solidFill>
              <a:latin typeface="Times New Roman" panose="02020603050405020304" pitchFamily="18" charset="0"/>
            </a:endParaRPr>
          </a:p>
          <a:p>
            <a:pPr marL="548640" lvl="0" indent="-411480" fontAlgn="auto">
              <a:spcAft>
                <a:spcPts val="0"/>
              </a:spcAft>
              <a:buClr>
                <a:prstClr val="black">
                  <a:shade val="95000"/>
                </a:prstClr>
              </a:buClr>
              <a:buSzPct val="65000"/>
            </a:pPr>
            <a:r>
              <a:rPr lang="ru-RU" sz="2600" dirty="0" smtClean="0">
                <a:solidFill>
                  <a:srgbClr val="002060"/>
                </a:solidFill>
                <a:latin typeface="Times New Roman" panose="02020603050405020304" pitchFamily="18" charset="0"/>
              </a:rPr>
              <a:t> РАЗВИТИЕ ТВОРЧЕСКИХ СПОСОБНОСТЕЙ У ДЕТЕЙ ДОШКОЛЬНОГО ВОЗРАСТА СРЕДСТВАМИ НЕТРАДИЦИООНОЙ ТЕХНИКИ РИСОВАНИЯ</a:t>
            </a:r>
            <a:endParaRPr lang="ru-RU" sz="2600" dirty="0">
              <a:solidFill>
                <a:srgbClr val="00B0F0"/>
              </a:solidFill>
              <a:latin typeface="Times New Roman" panose="02020603050405020304" pitchFamily="18" charset="0"/>
            </a:endParaRPr>
          </a:p>
          <a:p>
            <a:pPr marL="548640" lvl="0" indent="-411480" fontAlgn="auto">
              <a:spcAft>
                <a:spcPts val="0"/>
              </a:spcAft>
              <a:buClr>
                <a:prstClr val="black">
                  <a:shade val="95000"/>
                </a:prstClr>
              </a:buClr>
              <a:buSzPct val="65000"/>
            </a:pPr>
            <a:endParaRPr lang="ru-RU" sz="2600" dirty="0" smtClean="0">
              <a:solidFill>
                <a:srgbClr val="00B0F0"/>
              </a:solidFill>
              <a:latin typeface="Times New Roman" panose="02020603050405020304" pitchFamily="18" charset="0"/>
            </a:endParaRPr>
          </a:p>
          <a:p>
            <a:pPr marL="548640" lvl="0" indent="-411480" fontAlgn="auto">
              <a:spcAft>
                <a:spcPts val="0"/>
              </a:spcAft>
              <a:buClr>
                <a:prstClr val="black">
                  <a:shade val="95000"/>
                </a:prstClr>
              </a:buClr>
              <a:buSzPct val="65000"/>
            </a:pPr>
            <a:r>
              <a:rPr lang="ru-RU" sz="2000" dirty="0" smtClean="0">
                <a:solidFill>
                  <a:srgbClr val="002060"/>
                </a:solidFill>
                <a:latin typeface="Times New Roman" panose="02020603050405020304" pitchFamily="18" charset="0"/>
              </a:rPr>
              <a:t>Ганиева Сабина </a:t>
            </a:r>
            <a:r>
              <a:rPr lang="ru-RU" sz="2000" dirty="0" err="1" smtClean="0">
                <a:solidFill>
                  <a:srgbClr val="002060"/>
                </a:solidFill>
                <a:latin typeface="Times New Roman" panose="02020603050405020304" pitchFamily="18" charset="0"/>
              </a:rPr>
              <a:t>Шамильевна</a:t>
            </a:r>
            <a:r>
              <a:rPr lang="ru-RU" sz="2000" dirty="0" smtClean="0">
                <a:solidFill>
                  <a:srgbClr val="002060"/>
                </a:solidFill>
                <a:latin typeface="Times New Roman" panose="02020603050405020304" pitchFamily="18" charset="0"/>
              </a:rPr>
              <a:t>,</a:t>
            </a:r>
          </a:p>
          <a:p>
            <a:pPr marL="548640" lvl="0" indent="-411480" fontAlgn="auto">
              <a:spcAft>
                <a:spcPts val="0"/>
              </a:spcAft>
              <a:buClr>
                <a:prstClr val="black">
                  <a:shade val="95000"/>
                </a:prstClr>
              </a:buClr>
              <a:buSzPct val="65000"/>
            </a:pPr>
            <a:r>
              <a:rPr lang="ru-RU" sz="2000" dirty="0" smtClean="0">
                <a:solidFill>
                  <a:srgbClr val="002060"/>
                </a:solidFill>
                <a:latin typeface="Times New Roman" panose="02020603050405020304" pitchFamily="18" charset="0"/>
              </a:rPr>
              <a:t>Воспитатель 1 квалификационной категории</a:t>
            </a:r>
          </a:p>
          <a:p>
            <a:pPr marL="548640" lvl="0" indent="-411480" fontAlgn="auto">
              <a:spcAft>
                <a:spcPts val="0"/>
              </a:spcAft>
              <a:buClr>
                <a:prstClr val="black">
                  <a:shade val="95000"/>
                </a:prstClr>
              </a:buClr>
              <a:buSzPct val="65000"/>
            </a:pPr>
            <a:endParaRPr lang="ru-RU" sz="2600" dirty="0">
              <a:solidFill>
                <a:srgbClr val="00B0F0"/>
              </a:solidFill>
              <a:latin typeface="Times New Roman" panose="02020603050405020304" pitchFamily="18" charset="0"/>
            </a:endParaRPr>
          </a:p>
          <a:p>
            <a:pPr marL="548640" lvl="0" indent="-411480" fontAlgn="auto">
              <a:spcAft>
                <a:spcPts val="0"/>
              </a:spcAft>
              <a:buClr>
                <a:prstClr val="black">
                  <a:shade val="95000"/>
                </a:prstClr>
              </a:buClr>
              <a:buSzPct val="65000"/>
            </a:pPr>
            <a:r>
              <a:rPr lang="ru-RU" sz="2000" dirty="0" smtClean="0">
                <a:solidFill>
                  <a:srgbClr val="002060"/>
                </a:solidFill>
                <a:latin typeface="Times New Roman" panose="02020603050405020304" pitchFamily="18" charset="0"/>
              </a:rPr>
              <a:t>Тверь, 2018</a:t>
            </a:r>
            <a:endParaRPr lang="ru-RU" sz="2000" dirty="0" smtClean="0">
              <a:solidFill>
                <a:srgbClr val="00B0F0"/>
              </a:solidFill>
              <a:latin typeface="Times New Roman" panose="02020603050405020304" pitchFamily="18" charset="0"/>
            </a:endParaRPr>
          </a:p>
        </p:txBody>
      </p:sp>
    </p:spTree>
    <p:extLst>
      <p:ext uri="{BB962C8B-B14F-4D97-AF65-F5344CB8AC3E}">
        <p14:creationId xmlns:p14="http://schemas.microsoft.com/office/powerpoint/2010/main" val="397951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517724"/>
            <a:ext cx="10363200" cy="873759"/>
          </a:xfrm>
        </p:spPr>
        <p:txBody>
          <a:bodyPr/>
          <a:lstStyle/>
          <a:p>
            <a:r>
              <a:rPr lang="ru-RU" sz="2800" b="1" i="1" dirty="0">
                <a:solidFill>
                  <a:srgbClr val="04617B">
                    <a:lumMod val="50000"/>
                  </a:srgbClr>
                </a:solidFill>
                <a:latin typeface="Times New Roman"/>
              </a:rPr>
              <a:t>Отпечатки листьев</a:t>
            </a:r>
            <a:r>
              <a:rPr lang="ru-RU" sz="2800" b="1" i="1" dirty="0">
                <a:solidFill>
                  <a:srgbClr val="04617B">
                    <a:lumMod val="50000"/>
                  </a:srgbClr>
                </a:solidFill>
                <a:latin typeface="Times New Roman"/>
                <a:cs typeface="Times New Roman" pitchFamily="18" charset="0"/>
              </a:rPr>
              <a:t> </a:t>
            </a:r>
            <a:r>
              <a:rPr lang="ru-RU" sz="2800" i="1" dirty="0">
                <a:solidFill>
                  <a:srgbClr val="04617B">
                    <a:lumMod val="50000"/>
                  </a:srgbClr>
                </a:solidFill>
                <a:latin typeface="Times New Roman"/>
                <a:cs typeface="Times New Roman" pitchFamily="18" charset="0"/>
              </a:rPr>
              <a:t/>
            </a:r>
            <a:br>
              <a:rPr lang="ru-RU" sz="2800" i="1" dirty="0">
                <a:solidFill>
                  <a:srgbClr val="04617B">
                    <a:lumMod val="50000"/>
                  </a:srgbClr>
                </a:solidFill>
                <a:latin typeface="Times New Roman"/>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5" name="Прямоугольник 4"/>
          <p:cNvSpPr/>
          <p:nvPr/>
        </p:nvSpPr>
        <p:spPr>
          <a:xfrm>
            <a:off x="914400" y="1056640"/>
            <a:ext cx="3352800" cy="4247317"/>
          </a:xfrm>
          <a:prstGeom prst="rect">
            <a:avLst/>
          </a:prstGeom>
        </p:spPr>
        <p:txBody>
          <a:bodyPr wrap="square">
            <a:spAutoFit/>
          </a:bodyPr>
          <a:lstStyle/>
          <a:p>
            <a:pPr lvl="0" eaLnBrk="0" fontAlgn="base" hangingPunct="0">
              <a:spcBef>
                <a:spcPct val="0"/>
              </a:spcBef>
              <a:spcAft>
                <a:spcPct val="0"/>
              </a:spcAft>
              <a:buClr>
                <a:srgbClr val="0BD0D9"/>
              </a:buClr>
              <a:buSzPct val="95000"/>
              <a:defRPr/>
            </a:pPr>
            <a:r>
              <a:rPr lang="ru-RU" b="1" i="1" dirty="0">
                <a:solidFill>
                  <a:srgbClr val="04617B">
                    <a:lumMod val="50000"/>
                  </a:srgbClr>
                </a:solidFill>
                <a:latin typeface="Times New Roman"/>
              </a:rPr>
              <a:t>Средства выразительности: </a:t>
            </a:r>
            <a:r>
              <a:rPr lang="ru-RU" i="1" dirty="0">
                <a:solidFill>
                  <a:srgbClr val="04617B">
                    <a:lumMod val="50000"/>
                  </a:srgbClr>
                </a:solidFill>
                <a:latin typeface="Times New Roman"/>
              </a:rPr>
              <a:t>фактура, цвет.</a:t>
            </a:r>
          </a:p>
          <a:p>
            <a:pPr lvl="0" eaLnBrk="0" fontAlgn="base" hangingPunct="0">
              <a:spcBef>
                <a:spcPct val="0"/>
              </a:spcBef>
              <a:spcAft>
                <a:spcPct val="0"/>
              </a:spcAft>
              <a:buClr>
                <a:srgbClr val="0BD0D9"/>
              </a:buClr>
              <a:buSzPct val="95000"/>
              <a:defRPr/>
            </a:pPr>
            <a:r>
              <a:rPr lang="ru-RU" b="1" i="1" dirty="0">
                <a:solidFill>
                  <a:srgbClr val="04617B">
                    <a:lumMod val="50000"/>
                  </a:srgbClr>
                </a:solidFill>
                <a:latin typeface="Times New Roman"/>
              </a:rPr>
              <a:t>Материалы:</a:t>
            </a:r>
            <a:r>
              <a:rPr lang="ru-RU" i="1" dirty="0">
                <a:solidFill>
                  <a:srgbClr val="04617B">
                    <a:lumMod val="50000"/>
                  </a:srgbClr>
                </a:solidFill>
                <a:latin typeface="Times New Roman"/>
              </a:rPr>
              <a:t> бумага, листья разных деревьев (желательно опавшие), гуашь, кисти.</a:t>
            </a:r>
          </a:p>
          <a:p>
            <a:pPr lvl="0" eaLnBrk="0" fontAlgn="base" hangingPunct="0">
              <a:spcBef>
                <a:spcPct val="0"/>
              </a:spcBef>
              <a:spcAft>
                <a:spcPct val="0"/>
              </a:spcAft>
              <a:buClr>
                <a:srgbClr val="0BD0D9"/>
              </a:buClr>
              <a:buSzPct val="95000"/>
              <a:defRPr/>
            </a:pPr>
            <a:r>
              <a:rPr lang="ru-RU" b="1" i="1" dirty="0">
                <a:solidFill>
                  <a:srgbClr val="04617B">
                    <a:lumMod val="50000"/>
                  </a:srgbClr>
                </a:solidFill>
                <a:latin typeface="Times New Roman"/>
              </a:rPr>
              <a:t>Способ  получения  изображения:  </a:t>
            </a:r>
            <a:r>
              <a:rPr lang="ru-RU" i="1" dirty="0">
                <a:solidFill>
                  <a:srgbClr val="04617B">
                    <a:lumMod val="50000"/>
                  </a:srgbClr>
                </a:solidFill>
                <a:latin typeface="Times New Roman"/>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p:txBody>
      </p:sp>
      <p:pic>
        <p:nvPicPr>
          <p:cNvPr id="6" name="Picture 4" descr="F:\презентация фото\20151117_151210.jpg"/>
          <p:cNvPicPr>
            <a:picLocks noChangeAspect="1" noChangeArrowheads="1"/>
          </p:cNvPicPr>
          <p:nvPr/>
        </p:nvPicPr>
        <p:blipFill>
          <a:blip r:embed="rId2" cstate="print"/>
          <a:srcRect/>
          <a:stretch>
            <a:fillRect/>
          </a:stretch>
        </p:blipFill>
        <p:spPr bwMode="auto">
          <a:xfrm>
            <a:off x="5683104" y="1391482"/>
            <a:ext cx="5411615" cy="4520071"/>
          </a:xfrm>
          <a:prstGeom prst="rect">
            <a:avLst/>
          </a:prstGeom>
          <a:noFill/>
        </p:spPr>
      </p:pic>
    </p:spTree>
    <p:extLst>
      <p:ext uri="{BB962C8B-B14F-4D97-AF65-F5344CB8AC3E}">
        <p14:creationId xmlns:p14="http://schemas.microsoft.com/office/powerpoint/2010/main" val="400683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6320" y="670561"/>
            <a:ext cx="10241280" cy="711199"/>
          </a:xfrm>
        </p:spPr>
        <p:txBody>
          <a:bodyPr/>
          <a:lstStyle/>
          <a:p>
            <a:r>
              <a:rPr lang="ru-RU" sz="2800" b="1" i="1" dirty="0">
                <a:solidFill>
                  <a:srgbClr val="04617B">
                    <a:lumMod val="50000"/>
                  </a:srgbClr>
                </a:solidFill>
                <a:latin typeface="Times New Roman"/>
              </a:rPr>
              <a:t>Восковые карандаши и акварель</a:t>
            </a:r>
            <a:br>
              <a:rPr lang="ru-RU" sz="2800" b="1" i="1" dirty="0">
                <a:solidFill>
                  <a:srgbClr val="04617B">
                    <a:lumMod val="50000"/>
                  </a:srgbClr>
                </a:solidFill>
                <a:latin typeface="Times New Roman"/>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036320" y="1381760"/>
            <a:ext cx="4124960" cy="4524315"/>
          </a:xfrm>
          <a:prstGeom prst="rect">
            <a:avLst/>
          </a:prstGeom>
        </p:spPr>
        <p:txBody>
          <a:bodyPr wrap="square">
            <a:spAutoFit/>
          </a:bodyPr>
          <a:lstStyle/>
          <a:p>
            <a:pPr lvl="0">
              <a:buClr>
                <a:srgbClr val="0BD0D9"/>
              </a:buClr>
              <a:buSzPct val="95000"/>
              <a:defRPr/>
            </a:pPr>
            <a:r>
              <a:rPr lang="ru-RU" b="1" i="1" dirty="0">
                <a:solidFill>
                  <a:srgbClr val="04617B">
                    <a:lumMod val="50000"/>
                  </a:srgbClr>
                </a:solidFill>
                <a:latin typeface="Times New Roman"/>
              </a:rPr>
              <a:t>Средства выразительности:  </a:t>
            </a:r>
          </a:p>
          <a:p>
            <a:pPr lvl="0">
              <a:buClr>
                <a:srgbClr val="0BD0D9"/>
              </a:buClr>
              <a:buSzPct val="95000"/>
              <a:defRPr/>
            </a:pPr>
            <a:r>
              <a:rPr lang="ru-RU" i="1" dirty="0">
                <a:solidFill>
                  <a:srgbClr val="04617B">
                    <a:lumMod val="50000"/>
                  </a:srgbClr>
                </a:solidFill>
                <a:latin typeface="Times New Roman"/>
              </a:rPr>
              <a:t>цвет, линия, пятно, фактура. </a:t>
            </a:r>
          </a:p>
          <a:p>
            <a:pPr lvl="0">
              <a:buClr>
                <a:srgbClr val="0BD0D9"/>
              </a:buClr>
              <a:buSzPct val="95000"/>
              <a:defRPr/>
            </a:pPr>
            <a:r>
              <a:rPr lang="ru-RU" b="1" i="1" dirty="0">
                <a:solidFill>
                  <a:srgbClr val="04617B">
                    <a:lumMod val="50000"/>
                  </a:srgbClr>
                </a:solidFill>
                <a:latin typeface="Times New Roman"/>
              </a:rPr>
              <a:t>Материалы: </a:t>
            </a:r>
            <a:r>
              <a:rPr lang="ru-RU" i="1" dirty="0">
                <a:solidFill>
                  <a:srgbClr val="04617B">
                    <a:lumMod val="50000"/>
                  </a:srgbClr>
                </a:solidFill>
                <a:latin typeface="Times New Roman"/>
              </a:rPr>
              <a:t>восковые карандаши или кусочек свечи, плотная белая бумага, акварель, кисти. </a:t>
            </a:r>
          </a:p>
          <a:p>
            <a:pPr lvl="0">
              <a:buClr>
                <a:srgbClr val="0BD0D9"/>
              </a:buClr>
              <a:buSzPct val="95000"/>
              <a:defRPr/>
            </a:pPr>
            <a:r>
              <a:rPr lang="ru-RU" b="1" i="1" dirty="0">
                <a:solidFill>
                  <a:srgbClr val="04617B">
                    <a:lumMod val="50000"/>
                  </a:srgbClr>
                </a:solidFill>
                <a:latin typeface="Times New Roman"/>
              </a:rPr>
              <a:t>Способ получения изображения:</a:t>
            </a:r>
            <a:r>
              <a:rPr lang="ru-RU" i="1" dirty="0">
                <a:solidFill>
                  <a:srgbClr val="04617B">
                    <a:lumMod val="50000"/>
                  </a:srgbClr>
                </a:solidFill>
                <a:latin typeface="Times New Roman"/>
              </a:rPr>
              <a:t> </a:t>
            </a:r>
          </a:p>
          <a:p>
            <a:pPr lvl="0">
              <a:buClr>
                <a:srgbClr val="0BD0D9"/>
              </a:buClr>
              <a:buSzPct val="95000"/>
              <a:defRPr/>
            </a:pPr>
            <a:r>
              <a:rPr lang="ru-RU" i="1" dirty="0">
                <a:solidFill>
                  <a:srgbClr val="04617B">
                    <a:lumMod val="50000"/>
                  </a:srgbClr>
                </a:solidFill>
                <a:latin typeface="Times New Roman"/>
              </a:rPr>
              <a:t>ребенок рисует восковыми карандашами  или кусочком свечи на белой бумаге. Затем закрашивает лист акварелью в один или несколько цветов. Акварельные краски скатываются с контуров, нанесенных мелками, образуя светлые пятна на бумаге. Рекомендуется не использовать темные цвета при работе с восковыми мелками.</a:t>
            </a:r>
            <a:endParaRPr lang="ru-RU" sz="2600" dirty="0">
              <a:solidFill>
                <a:srgbClr val="7030A0"/>
              </a:solidFill>
              <a:latin typeface="Times New Roman"/>
            </a:endParaRPr>
          </a:p>
        </p:txBody>
      </p:sp>
      <p:pic>
        <p:nvPicPr>
          <p:cNvPr id="5" name="Picture 3" descr="F:\презентация фото\20151117_151141.jpg"/>
          <p:cNvPicPr>
            <a:picLocks noChangeAspect="1" noChangeArrowheads="1"/>
          </p:cNvPicPr>
          <p:nvPr/>
        </p:nvPicPr>
        <p:blipFill>
          <a:blip r:embed="rId2" cstate="print"/>
          <a:srcRect/>
          <a:stretch>
            <a:fillRect/>
          </a:stretch>
        </p:blipFill>
        <p:spPr bwMode="auto">
          <a:xfrm>
            <a:off x="5303520" y="1381760"/>
            <a:ext cx="5852160" cy="4257040"/>
          </a:xfrm>
          <a:prstGeom prst="rect">
            <a:avLst/>
          </a:prstGeom>
          <a:noFill/>
        </p:spPr>
      </p:pic>
    </p:spTree>
    <p:extLst>
      <p:ext uri="{BB962C8B-B14F-4D97-AF65-F5344CB8AC3E}">
        <p14:creationId xmlns:p14="http://schemas.microsoft.com/office/powerpoint/2010/main" val="1756430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840" y="751841"/>
            <a:ext cx="10078720" cy="751839"/>
          </a:xfrm>
        </p:spPr>
        <p:txBody>
          <a:bodyPr/>
          <a:lstStyle/>
          <a:p>
            <a:r>
              <a:rPr lang="ru-RU" sz="2800" b="1" i="1" dirty="0">
                <a:solidFill>
                  <a:srgbClr val="04617B">
                    <a:lumMod val="50000"/>
                  </a:srgbClr>
                </a:solidFill>
                <a:latin typeface="Times New Roman"/>
                <a:cs typeface="Times New Roman" pitchFamily="18" charset="0"/>
              </a:rPr>
              <a:t>Монотипия предметная</a:t>
            </a: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097280" y="1016000"/>
            <a:ext cx="3962400" cy="4801314"/>
          </a:xfrm>
          <a:prstGeom prst="rect">
            <a:avLst/>
          </a:prstGeom>
        </p:spPr>
        <p:txBody>
          <a:bodyPr wrap="square">
            <a:spAutoFit/>
          </a:bodyPr>
          <a:lstStyle/>
          <a:p>
            <a:pPr lvl="0" eaLnBrk="0" fontAlgn="base" hangingPunct="0">
              <a:spcBef>
                <a:spcPct val="0"/>
              </a:spcBef>
              <a:spcAft>
                <a:spcPct val="0"/>
              </a:spcAft>
              <a:buClr>
                <a:srgbClr val="0BD0D9"/>
              </a:buClr>
              <a:buSzPct val="95000"/>
              <a:defRPr/>
            </a:pPr>
            <a:r>
              <a:rPr lang="ru-RU" b="1" i="1" dirty="0">
                <a:solidFill>
                  <a:srgbClr val="04617B">
                    <a:lumMod val="50000"/>
                  </a:srgbClr>
                </a:solidFill>
                <a:latin typeface="Times New Roman"/>
              </a:rPr>
              <a:t>Средства выразительности: </a:t>
            </a:r>
          </a:p>
          <a:p>
            <a:pPr lvl="0" eaLnBrk="0" fontAlgn="base" hangingPunct="0">
              <a:spcBef>
                <a:spcPct val="0"/>
              </a:spcBef>
              <a:spcAft>
                <a:spcPct val="0"/>
              </a:spcAft>
              <a:buClr>
                <a:srgbClr val="0BD0D9"/>
              </a:buClr>
              <a:buSzPct val="95000"/>
              <a:defRPr/>
            </a:pPr>
            <a:r>
              <a:rPr lang="ru-RU" i="1" dirty="0">
                <a:solidFill>
                  <a:srgbClr val="04617B">
                    <a:lumMod val="50000"/>
                  </a:srgbClr>
                </a:solidFill>
                <a:latin typeface="Times New Roman"/>
              </a:rPr>
              <a:t>пятно, цвет, симметрия.</a:t>
            </a:r>
          </a:p>
          <a:p>
            <a:pPr lvl="0" eaLnBrk="0" fontAlgn="base" hangingPunct="0">
              <a:spcBef>
                <a:spcPct val="0"/>
              </a:spcBef>
              <a:spcAft>
                <a:spcPct val="0"/>
              </a:spcAft>
              <a:buClr>
                <a:srgbClr val="0BD0D9"/>
              </a:buClr>
              <a:buSzPct val="95000"/>
              <a:defRPr/>
            </a:pPr>
            <a:r>
              <a:rPr lang="ru-RU" b="1" i="1" dirty="0">
                <a:solidFill>
                  <a:srgbClr val="04617B">
                    <a:lumMod val="50000"/>
                  </a:srgbClr>
                </a:solidFill>
                <a:latin typeface="Times New Roman"/>
              </a:rPr>
              <a:t>Материалы:</a:t>
            </a:r>
            <a:r>
              <a:rPr lang="ru-RU" i="1" dirty="0">
                <a:solidFill>
                  <a:srgbClr val="04617B">
                    <a:lumMod val="50000"/>
                  </a:srgbClr>
                </a:solidFill>
                <a:latin typeface="Times New Roman"/>
              </a:rPr>
              <a:t> плотная бумага любого цвета, кисти, гуашь или акварель.</a:t>
            </a:r>
          </a:p>
          <a:p>
            <a:pPr lvl="0" eaLnBrk="0" fontAlgn="base" hangingPunct="0">
              <a:spcBef>
                <a:spcPct val="0"/>
              </a:spcBef>
              <a:spcAft>
                <a:spcPct val="0"/>
              </a:spcAft>
              <a:buClr>
                <a:srgbClr val="0BD0D9"/>
              </a:buClr>
              <a:buSzPct val="95000"/>
              <a:defRPr/>
            </a:pPr>
            <a:r>
              <a:rPr lang="ru-RU" b="1" i="1" dirty="0">
                <a:solidFill>
                  <a:srgbClr val="04617B">
                    <a:lumMod val="50000"/>
                  </a:srgbClr>
                </a:solidFill>
                <a:latin typeface="Times New Roman"/>
              </a:rPr>
              <a:t>Способ получения изображения: </a:t>
            </a:r>
            <a:r>
              <a:rPr lang="ru-RU" i="1" dirty="0">
                <a:solidFill>
                  <a:srgbClr val="04617B">
                    <a:lumMod val="50000"/>
                  </a:srgbClr>
                </a:solidFill>
                <a:latin typeface="Times New Roman"/>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p>
        </p:txBody>
      </p:sp>
      <p:pic>
        <p:nvPicPr>
          <p:cNvPr id="5" name="Рисунок 7" descr="IMG_2041.JPG"/>
          <p:cNvPicPr>
            <a:picLocks noChangeAspect="1"/>
          </p:cNvPicPr>
          <p:nvPr/>
        </p:nvPicPr>
        <p:blipFill>
          <a:blip r:embed="rId2"/>
          <a:srcRect/>
          <a:stretch>
            <a:fillRect/>
          </a:stretch>
        </p:blipFill>
        <p:spPr bwMode="auto">
          <a:xfrm>
            <a:off x="6096000" y="1503680"/>
            <a:ext cx="4998720" cy="4135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7718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34720" y="1100773"/>
            <a:ext cx="5059680" cy="2499679"/>
          </a:xfrm>
        </p:spPr>
        <p:txBody>
          <a:bodyPr/>
          <a:lstStyle/>
          <a:p>
            <a:pPr lvl="0" algn="l" fontAlgn="auto">
              <a:spcBef>
                <a:spcPts val="0"/>
              </a:spcBef>
              <a:spcAft>
                <a:spcPts val="0"/>
              </a:spcAft>
            </a:pPr>
            <a:r>
              <a:rPr lang="ru-RU" sz="1800" u="sng" dirty="0">
                <a:solidFill>
                  <a:srgbClr val="002060"/>
                </a:solidFill>
                <a:latin typeface="Times New Roman" panose="02020603050405020304" pitchFamily="18" charset="0"/>
                <a:ea typeface="+mn-ea"/>
                <a:cs typeface="+mn-cs"/>
              </a:rPr>
              <a:t>Материалы</a:t>
            </a:r>
            <a:r>
              <a:rPr lang="en-US" sz="1800" dirty="0">
                <a:solidFill>
                  <a:srgbClr val="002060"/>
                </a:solidFill>
                <a:latin typeface="Book Antiqua"/>
                <a:ea typeface="+mn-ea"/>
                <a:cs typeface="+mn-cs"/>
              </a:rPr>
              <a:t>:</a:t>
            </a:r>
            <a:r>
              <a:rPr lang="ru-RU" sz="1800" dirty="0">
                <a:solidFill>
                  <a:srgbClr val="002060"/>
                </a:solidFill>
                <a:latin typeface="Times New Roman" panose="02020603050405020304" pitchFamily="18" charset="0"/>
                <a:ea typeface="+mn-ea"/>
                <a:cs typeface="+mn-cs"/>
              </a:rPr>
              <a:t>бумага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тушь</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либо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жидко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разведенная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гуашь</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в</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мисочке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пластиковая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ложечка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трубочка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соломинка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для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напитков</a:t>
            </a:r>
            <a:r>
              <a:rPr lang="en-US" sz="1800" dirty="0">
                <a:solidFill>
                  <a:srgbClr val="002060"/>
                </a:solidFill>
                <a:latin typeface="Book Antiqua"/>
                <a:ea typeface="+mn-ea"/>
                <a:cs typeface="+mn-cs"/>
              </a:rPr>
              <a:t>).</a:t>
            </a:r>
            <a:r>
              <a:rPr lang="ru-RU" sz="1800" dirty="0">
                <a:solidFill>
                  <a:srgbClr val="002060"/>
                </a:solidFill>
                <a:latin typeface="Times New Roman" panose="02020603050405020304" pitchFamily="18" charset="0"/>
                <a:ea typeface="+mn-ea"/>
                <a:cs typeface="+mn-cs"/>
              </a:rPr>
              <a:t/>
            </a:r>
            <a:br>
              <a:rPr lang="ru-RU" sz="1800" dirty="0">
                <a:solidFill>
                  <a:srgbClr val="002060"/>
                </a:solidFill>
                <a:latin typeface="Times New Roman" panose="02020603050405020304" pitchFamily="18" charset="0"/>
                <a:ea typeface="+mn-ea"/>
                <a:cs typeface="+mn-cs"/>
              </a:rPr>
            </a:br>
            <a:r>
              <a:rPr lang="en-US" sz="1800"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Способ</a:t>
            </a:r>
            <a:r>
              <a:rPr lang="en-US" sz="1800" u="sng"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получения</a:t>
            </a:r>
            <a:r>
              <a:rPr lang="en-US" sz="1800" u="sng"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изображения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ребенок</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зачерпывает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пластиковой</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ложкой</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краску</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выливает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ее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лист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делая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небольшое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пятно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капельку</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Затем</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это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пятно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дует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из</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трубочки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так</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чтобы</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ее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конец</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касался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пятна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бумаги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При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необходимости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процедура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повторяется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Недостающие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детали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дорисовываются</a:t>
            </a:r>
            <a:r>
              <a:rPr lang="en-US" sz="1800" dirty="0">
                <a:solidFill>
                  <a:srgbClr val="002060"/>
                </a:solidFill>
                <a:latin typeface="Book Antiqua"/>
                <a:ea typeface="+mn-ea"/>
                <a:cs typeface="+mn-cs"/>
              </a:rPr>
              <a:t>.	</a:t>
            </a:r>
            <a:br>
              <a:rPr lang="en-US" sz="1800" dirty="0">
                <a:solidFill>
                  <a:srgbClr val="002060"/>
                </a:solidFill>
                <a:latin typeface="Book Antiqua"/>
                <a:ea typeface="+mn-ea"/>
                <a:cs typeface="+mn-cs"/>
              </a:rPr>
            </a:br>
            <a:endParaRPr lang="ru-RU" sz="1800" dirty="0"/>
          </a:p>
        </p:txBody>
      </p:sp>
      <p:sp>
        <p:nvSpPr>
          <p:cNvPr id="3" name="Подзаголовок 2"/>
          <p:cNvSpPr>
            <a:spLocks noGrp="1"/>
          </p:cNvSpPr>
          <p:nvPr>
            <p:ph type="subTitle" idx="1"/>
          </p:nvPr>
        </p:nvSpPr>
        <p:spPr/>
        <p:txBody>
          <a:bodyPr/>
          <a:lstStyle/>
          <a:p>
            <a:endParaRPr lang="ru-RU"/>
          </a:p>
        </p:txBody>
      </p:sp>
      <p:sp>
        <p:nvSpPr>
          <p:cNvPr id="4" name="Заголовок 1"/>
          <p:cNvSpPr txBox="1">
            <a:spLocks/>
          </p:cNvSpPr>
          <p:nvPr/>
        </p:nvSpPr>
        <p:spPr bwMode="auto">
          <a:xfrm>
            <a:off x="4931569" y="734060"/>
            <a:ext cx="2328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1" i="1" u="none" strike="noStrike" kern="1200" cap="none" spc="0" normalizeH="0" baseline="0" noProof="0" dirty="0" err="1" smtClean="0">
                <a:ln>
                  <a:noFill/>
                </a:ln>
                <a:solidFill>
                  <a:srgbClr val="04617B">
                    <a:lumMod val="50000"/>
                  </a:srgbClr>
                </a:solidFill>
                <a:effectLst/>
                <a:uLnTx/>
                <a:uFillTx/>
                <a:latin typeface="Times New Roman"/>
                <a:ea typeface="+mj-ea"/>
                <a:cs typeface="+mj-cs"/>
              </a:rPr>
              <a:t>Кляксография</a:t>
            </a:r>
            <a:endParaRPr kumimoji="0" lang="ru-RU" sz="2800" b="1" i="1" u="none" strike="noStrike" kern="1200" cap="none" spc="0" normalizeH="0" baseline="0" noProof="0" dirty="0">
              <a:ln>
                <a:noFill/>
              </a:ln>
              <a:solidFill>
                <a:srgbClr val="04617B">
                  <a:lumMod val="50000"/>
                </a:srgbClr>
              </a:solidFill>
              <a:effectLst/>
              <a:uLnTx/>
              <a:uFillTx/>
              <a:latin typeface="Times New Roman"/>
              <a:ea typeface="+mj-ea"/>
              <a:cs typeface="+mj-cs"/>
            </a:endParaRPr>
          </a:p>
        </p:txBody>
      </p:sp>
      <p:pic>
        <p:nvPicPr>
          <p:cNvPr id="5" name="Picture 2" descr="F:\презентация фото\20151117_151030.jpg"/>
          <p:cNvPicPr>
            <a:picLocks noChangeAspect="1" noChangeArrowheads="1"/>
          </p:cNvPicPr>
          <p:nvPr/>
        </p:nvPicPr>
        <p:blipFill>
          <a:blip r:embed="rId2" cstate="print"/>
          <a:srcRect/>
          <a:stretch>
            <a:fillRect/>
          </a:stretch>
        </p:blipFill>
        <p:spPr bwMode="auto">
          <a:xfrm>
            <a:off x="6664960" y="1341100"/>
            <a:ext cx="4531360" cy="4518704"/>
          </a:xfrm>
          <a:prstGeom prst="rect">
            <a:avLst/>
          </a:prstGeom>
          <a:noFill/>
        </p:spPr>
      </p:pic>
    </p:spTree>
    <p:extLst>
      <p:ext uri="{BB962C8B-B14F-4D97-AF65-F5344CB8AC3E}">
        <p14:creationId xmlns:p14="http://schemas.microsoft.com/office/powerpoint/2010/main" val="416667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6320" y="772161"/>
            <a:ext cx="10241280" cy="751839"/>
          </a:xfrm>
        </p:spPr>
        <p:txBody>
          <a:bodyPr/>
          <a:lstStyle/>
          <a:p>
            <a:r>
              <a:rPr lang="ru-RU" sz="2800" dirty="0" err="1">
                <a:solidFill>
                  <a:srgbClr val="002060"/>
                </a:solidFill>
                <a:latin typeface="Times New Roman" panose="02020603050405020304" pitchFamily="18" charset="0"/>
                <a:cs typeface="Times New Roman" panose="02020603050405020304" pitchFamily="18" charset="0"/>
              </a:rPr>
              <a:t>Н</a:t>
            </a:r>
            <a:r>
              <a:rPr lang="ru-RU" sz="2800" dirty="0" err="1" smtClean="0">
                <a:solidFill>
                  <a:srgbClr val="002060"/>
                </a:solidFill>
                <a:latin typeface="Times New Roman" panose="02020603050405020304" pitchFamily="18" charset="0"/>
                <a:cs typeface="Times New Roman" panose="02020603050405020304" pitchFamily="18" charset="0"/>
              </a:rPr>
              <a:t>абрызг</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036320" y="1198881"/>
            <a:ext cx="4145280" cy="3748719"/>
          </a:xfrm>
          <a:prstGeom prst="rect">
            <a:avLst/>
          </a:prstGeom>
        </p:spPr>
        <p:txBody>
          <a:bodyPr wrap="square">
            <a:spAutoFit/>
          </a:bodyPr>
          <a:lstStyle/>
          <a:p>
            <a:pPr marL="273050" lvl="0" indent="-273050" eaLnBrk="0" fontAlgn="base" hangingPunct="0">
              <a:spcBef>
                <a:spcPct val="20000"/>
              </a:spcBef>
              <a:spcAft>
                <a:spcPct val="0"/>
              </a:spcAft>
              <a:buClr>
                <a:srgbClr val="0BD0D9"/>
              </a:buClr>
              <a:buSzPct val="95000"/>
              <a:defRPr/>
            </a:pPr>
            <a:r>
              <a:rPr lang="ru-RU" b="1" i="1" dirty="0">
                <a:solidFill>
                  <a:srgbClr val="04617B">
                    <a:lumMod val="50000"/>
                  </a:srgbClr>
                </a:solidFill>
                <a:latin typeface="Times New Roman"/>
              </a:rPr>
              <a:t>Средства выразительности: </a:t>
            </a:r>
            <a:r>
              <a:rPr lang="ru-RU" i="1" dirty="0">
                <a:solidFill>
                  <a:srgbClr val="04617B">
                    <a:lumMod val="50000"/>
                  </a:srgbClr>
                </a:solidFill>
                <a:latin typeface="Times New Roman"/>
              </a:rPr>
              <a:t>точка, фактура.</a:t>
            </a:r>
            <a:br>
              <a:rPr lang="ru-RU" i="1" dirty="0">
                <a:solidFill>
                  <a:srgbClr val="04617B">
                    <a:lumMod val="50000"/>
                  </a:srgbClr>
                </a:solidFill>
                <a:latin typeface="Times New Roman"/>
              </a:rPr>
            </a:br>
            <a:r>
              <a:rPr lang="ru-RU" b="1" i="1" dirty="0">
                <a:solidFill>
                  <a:srgbClr val="04617B">
                    <a:lumMod val="50000"/>
                  </a:srgbClr>
                </a:solidFill>
                <a:latin typeface="Times New Roman"/>
              </a:rPr>
              <a:t>Материалы: </a:t>
            </a:r>
            <a:r>
              <a:rPr lang="ru-RU" i="1" dirty="0">
                <a:solidFill>
                  <a:srgbClr val="04617B">
                    <a:lumMod val="50000"/>
                  </a:srgbClr>
                </a:solidFill>
                <a:latin typeface="Times New Roman"/>
              </a:rPr>
              <a:t>гуашь или акварель, лист бумаги любого цвета, жесткая щетка (зубная), расческа (палочка, линейка).</a:t>
            </a:r>
            <a:br>
              <a:rPr lang="ru-RU" i="1" dirty="0">
                <a:solidFill>
                  <a:srgbClr val="04617B">
                    <a:lumMod val="50000"/>
                  </a:srgbClr>
                </a:solidFill>
                <a:latin typeface="Times New Roman"/>
              </a:rPr>
            </a:br>
            <a:r>
              <a:rPr lang="ru-RU" b="1" i="1" dirty="0">
                <a:solidFill>
                  <a:srgbClr val="04617B">
                    <a:lumMod val="50000"/>
                  </a:srgbClr>
                </a:solidFill>
                <a:latin typeface="Times New Roman"/>
              </a:rPr>
              <a:t>Техника выполнения:</a:t>
            </a:r>
            <a:r>
              <a:rPr lang="ru-RU" i="1" dirty="0">
                <a:solidFill>
                  <a:srgbClr val="04617B">
                    <a:lumMod val="50000"/>
                  </a:srgbClr>
                </a:solidFill>
                <a:latin typeface="Times New Roman"/>
              </a:rPr>
              <a:t> на щетку набирается краска и расческой (палочкой) начинаем проводить по ворсу так, чтобы летели брызги на лист. Композицию дополняем деталями, рисуя кистью.</a:t>
            </a:r>
            <a:endParaRPr lang="ru-RU" b="1" i="1" dirty="0">
              <a:solidFill>
                <a:srgbClr val="04617B">
                  <a:lumMod val="50000"/>
                </a:srgbClr>
              </a:solidFill>
              <a:latin typeface="Times New Roman"/>
            </a:endParaRPr>
          </a:p>
          <a:p>
            <a:pPr marL="273050" lvl="0" indent="-273050" eaLnBrk="0" fontAlgn="base" hangingPunct="0">
              <a:spcBef>
                <a:spcPct val="20000"/>
              </a:spcBef>
              <a:spcAft>
                <a:spcPct val="0"/>
              </a:spcAft>
              <a:buClr>
                <a:srgbClr val="0BD0D9"/>
              </a:buClr>
              <a:buSzPct val="95000"/>
              <a:defRPr/>
            </a:pPr>
            <a:endParaRPr lang="ru-RU" i="1" dirty="0">
              <a:solidFill>
                <a:srgbClr val="04617B">
                  <a:lumMod val="50000"/>
                </a:srgbClr>
              </a:solidFill>
              <a:latin typeface="Times New Roman"/>
            </a:endParaRPr>
          </a:p>
        </p:txBody>
      </p:sp>
      <p:pic>
        <p:nvPicPr>
          <p:cNvPr id="5" name="Рисунок 4" descr="IMG_2029-1.JPG"/>
          <p:cNvPicPr>
            <a:picLocks noChangeAspect="1"/>
          </p:cNvPicPr>
          <p:nvPr/>
        </p:nvPicPr>
        <p:blipFill>
          <a:blip r:embed="rId2" cstate="print"/>
          <a:stretch>
            <a:fillRect/>
          </a:stretch>
        </p:blipFill>
        <p:spPr>
          <a:xfrm rot="16200000">
            <a:off x="6639674" y="1743885"/>
            <a:ext cx="4733346" cy="3643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30982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81760" y="853441"/>
            <a:ext cx="9895840" cy="589279"/>
          </a:xfrm>
        </p:spPr>
        <p:txBody>
          <a:bodyPr/>
          <a:lstStyle/>
          <a:p>
            <a:r>
              <a:rPr lang="ru-RU" sz="2800" b="1" i="1" dirty="0">
                <a:solidFill>
                  <a:srgbClr val="04617B">
                    <a:lumMod val="50000"/>
                  </a:srgbClr>
                </a:solidFill>
                <a:latin typeface="Times New Roman"/>
              </a:rPr>
              <a:t>Рисование манкой</a:t>
            </a:r>
            <a:endParaRPr lang="ru-RU" dirty="0"/>
          </a:p>
        </p:txBody>
      </p:sp>
      <p:sp>
        <p:nvSpPr>
          <p:cNvPr id="3" name="Подзаголовок 2"/>
          <p:cNvSpPr>
            <a:spLocks noGrp="1"/>
          </p:cNvSpPr>
          <p:nvPr>
            <p:ph type="subTitle" idx="1"/>
          </p:nvPr>
        </p:nvSpPr>
        <p:spPr>
          <a:xfrm>
            <a:off x="1564640" y="1178560"/>
            <a:ext cx="3637280" cy="4663440"/>
          </a:xfrm>
        </p:spPr>
        <p:txBody>
          <a:bodyPr/>
          <a:lstStyle/>
          <a:p>
            <a:pPr marL="273050" lvl="0" indent="-273050" algn="l" eaLnBrk="0" hangingPunct="0">
              <a:buClr>
                <a:srgbClr val="0BD0D9"/>
              </a:buClr>
              <a:buSzPct val="95000"/>
              <a:defRPr/>
            </a:pPr>
            <a:r>
              <a:rPr lang="ru-RU" sz="1800" b="1" i="1" dirty="0" smtClean="0">
                <a:solidFill>
                  <a:srgbClr val="04617B">
                    <a:lumMod val="50000"/>
                  </a:srgbClr>
                </a:solidFill>
                <a:latin typeface="Times New Roman"/>
              </a:rPr>
              <a:t> </a:t>
            </a:r>
            <a:endParaRPr lang="ru-RU" sz="1800" i="1" dirty="0">
              <a:solidFill>
                <a:srgbClr val="04617B">
                  <a:lumMod val="50000"/>
                </a:srgbClr>
              </a:solidFill>
              <a:latin typeface="Times New Roman"/>
            </a:endParaRPr>
          </a:p>
          <a:p>
            <a:pPr marL="273050" lvl="0" indent="-273050" algn="l" eaLnBrk="0" hangingPunct="0">
              <a:buClr>
                <a:srgbClr val="0BD0D9"/>
              </a:buClr>
              <a:buSzPct val="95000"/>
              <a:defRPr/>
            </a:pPr>
            <a:r>
              <a:rPr lang="ru-RU" sz="1800" b="1" i="1" dirty="0">
                <a:solidFill>
                  <a:srgbClr val="04617B">
                    <a:lumMod val="50000"/>
                  </a:srgbClr>
                </a:solidFill>
                <a:latin typeface="Times New Roman"/>
              </a:rPr>
              <a:t>     Материалы: </a:t>
            </a:r>
            <a:r>
              <a:rPr lang="ru-RU" sz="1800" i="1" dirty="0">
                <a:solidFill>
                  <a:srgbClr val="04617B">
                    <a:lumMod val="50000"/>
                  </a:srgbClr>
                </a:solidFill>
                <a:latin typeface="Times New Roman"/>
              </a:rPr>
              <a:t>цветной картон, клей, кисточка, манная крупа.</a:t>
            </a:r>
            <a:br>
              <a:rPr lang="ru-RU" sz="1800" i="1" dirty="0">
                <a:solidFill>
                  <a:srgbClr val="04617B">
                    <a:lumMod val="50000"/>
                  </a:srgbClr>
                </a:solidFill>
                <a:latin typeface="Times New Roman"/>
              </a:rPr>
            </a:br>
            <a:r>
              <a:rPr lang="ru-RU" sz="1800" b="1" i="1" dirty="0">
                <a:solidFill>
                  <a:srgbClr val="04617B">
                    <a:lumMod val="50000"/>
                  </a:srgbClr>
                </a:solidFill>
                <a:latin typeface="Times New Roman"/>
              </a:rPr>
              <a:t>Техника исполнения: </a:t>
            </a:r>
            <a:r>
              <a:rPr lang="ru-RU" sz="1800" i="1" dirty="0">
                <a:solidFill>
                  <a:srgbClr val="04617B">
                    <a:lumMod val="50000"/>
                  </a:srgbClr>
                </a:solidFill>
                <a:latin typeface="Times New Roman"/>
              </a:rPr>
              <a:t>на картоне необходимо нарисовать карандашом картину в линиях. Затем обвести все линии клеем. Сверху посыпать манкой, убрать излишки манки. По желанию, рисунок можно раскрасить красками.</a:t>
            </a:r>
          </a:p>
          <a:p>
            <a:endParaRPr lang="ru-RU" dirty="0"/>
          </a:p>
        </p:txBody>
      </p:sp>
      <p:pic>
        <p:nvPicPr>
          <p:cNvPr id="4" name="Рисунок 3" descr="IMG_2040.JPG"/>
          <p:cNvPicPr>
            <a:picLocks noChangeAspect="1"/>
          </p:cNvPicPr>
          <p:nvPr/>
        </p:nvPicPr>
        <p:blipFill>
          <a:blip r:embed="rId2" cstate="print"/>
          <a:stretch>
            <a:fillRect/>
          </a:stretch>
        </p:blipFill>
        <p:spPr>
          <a:xfrm>
            <a:off x="5964842" y="1442720"/>
            <a:ext cx="4886038" cy="4389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30279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812801"/>
            <a:ext cx="10363200" cy="772159"/>
          </a:xfrm>
        </p:spPr>
        <p:txBody>
          <a:bodyPr/>
          <a:lstStyle/>
          <a:p>
            <a:r>
              <a:rPr lang="ru-RU" sz="2800" dirty="0" err="1" smtClean="0">
                <a:solidFill>
                  <a:srgbClr val="002060"/>
                </a:solidFill>
                <a:latin typeface="Times New Roman" panose="02020603050405020304" pitchFamily="18" charset="0"/>
                <a:cs typeface="Times New Roman" panose="02020603050405020304" pitchFamily="18" charset="0"/>
              </a:rPr>
              <a:t>Граттаж</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076960" y="1280160"/>
            <a:ext cx="4185920" cy="3748719"/>
          </a:xfrm>
          <a:prstGeom prst="rect">
            <a:avLst/>
          </a:prstGeom>
        </p:spPr>
        <p:txBody>
          <a:bodyPr wrap="square">
            <a:spAutoFit/>
          </a:bodyPr>
          <a:lstStyle/>
          <a:p>
            <a:pPr marL="273050" lvl="0" indent="-273050" eaLnBrk="0" fontAlgn="base" hangingPunct="0">
              <a:spcBef>
                <a:spcPct val="20000"/>
              </a:spcBef>
              <a:spcAft>
                <a:spcPct val="0"/>
              </a:spcAft>
              <a:buClr>
                <a:srgbClr val="0BD0D9"/>
              </a:buClr>
              <a:buSzPct val="95000"/>
              <a:defRPr/>
            </a:pPr>
            <a:r>
              <a:rPr lang="ru-RU" b="1" i="1" dirty="0">
                <a:solidFill>
                  <a:srgbClr val="04617B">
                    <a:lumMod val="50000"/>
                  </a:srgbClr>
                </a:solidFill>
                <a:latin typeface="Times New Roman"/>
              </a:rPr>
              <a:t>Материалы:</a:t>
            </a:r>
            <a:r>
              <a:rPr lang="ru-RU" i="1" dirty="0">
                <a:solidFill>
                  <a:srgbClr val="04617B">
                    <a:lumMod val="50000"/>
                  </a:srgbClr>
                </a:solidFill>
                <a:latin typeface="Times New Roman"/>
              </a:rPr>
              <a:t> альбомный лист и краски или цветной картон, свеча, гуашь темных тонов, жидкое мыло, деревянная заостренная палочка, вилка.</a:t>
            </a:r>
          </a:p>
          <a:p>
            <a:pPr marL="273050" lvl="0" indent="-273050" eaLnBrk="0" fontAlgn="base" hangingPunct="0">
              <a:spcBef>
                <a:spcPct val="20000"/>
              </a:spcBef>
              <a:spcAft>
                <a:spcPct val="0"/>
              </a:spcAft>
              <a:buClr>
                <a:srgbClr val="0BD0D9"/>
              </a:buClr>
              <a:buSzPct val="95000"/>
              <a:defRPr/>
            </a:pPr>
            <a:r>
              <a:rPr lang="ru-RU" b="1" i="1" dirty="0">
                <a:solidFill>
                  <a:srgbClr val="04617B">
                    <a:lumMod val="50000"/>
                  </a:srgbClr>
                </a:solidFill>
                <a:latin typeface="Times New Roman"/>
              </a:rPr>
              <a:t>     Техника выполнения: </a:t>
            </a:r>
            <a:r>
              <a:rPr lang="ru-RU" i="1" dirty="0">
                <a:solidFill>
                  <a:srgbClr val="04617B">
                    <a:lumMod val="50000"/>
                  </a:srgbClr>
                </a:solidFill>
                <a:latin typeface="Times New Roman"/>
              </a:rPr>
              <a:t>белую бумагу закрашиваем краской, после высыхания натираем парафином. Цветной картон сразу покрываем парафином. После заливаем гуашью смешанной с жидким мылом. После полного высыхания процарапываем острым предметом.</a:t>
            </a:r>
            <a:endParaRPr lang="ru-RU" b="1" i="1" dirty="0">
              <a:solidFill>
                <a:srgbClr val="04617B">
                  <a:lumMod val="50000"/>
                </a:srgbClr>
              </a:solidFill>
              <a:latin typeface="Times New Roman"/>
            </a:endParaRPr>
          </a:p>
        </p:txBody>
      </p:sp>
      <p:pic>
        <p:nvPicPr>
          <p:cNvPr id="5" name="Рисунок 4" descr="IMG_2017-1.JPG"/>
          <p:cNvPicPr>
            <a:picLocks noChangeAspect="1"/>
          </p:cNvPicPr>
          <p:nvPr/>
        </p:nvPicPr>
        <p:blipFill>
          <a:blip r:embed="rId2" cstate="print"/>
          <a:stretch>
            <a:fillRect/>
          </a:stretch>
        </p:blipFill>
        <p:spPr>
          <a:xfrm>
            <a:off x="6844326" y="1371600"/>
            <a:ext cx="4047194" cy="4267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5605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6960" y="853441"/>
            <a:ext cx="5181600" cy="2747012"/>
          </a:xfrm>
        </p:spPr>
        <p:txBody>
          <a:bodyPr/>
          <a:lstStyle/>
          <a:p>
            <a:pPr algn="l"/>
            <a:r>
              <a:rPr lang="ru-RU" sz="1800" b="1" i="0" dirty="0" smtClean="0">
                <a:solidFill>
                  <a:srgbClr val="002060"/>
                </a:solidFill>
                <a:effectLst/>
                <a:latin typeface="Times New Roman" panose="02020603050405020304" pitchFamily="18" charset="0"/>
                <a:cs typeface="Times New Roman" panose="02020603050405020304" pitchFamily="18" charset="0"/>
              </a:rPr>
              <a:t>РИСОВАНИЕ ЗАБАВНЫМИ ОТПЕЧАТКАМИ</a:t>
            </a:r>
            <a:r>
              <a:rPr lang="ru-RU" sz="1800" b="0" i="0" dirty="0" smtClean="0">
                <a:solidFill>
                  <a:srgbClr val="002060"/>
                </a:solidFill>
                <a:effectLst/>
                <a:latin typeface="Times New Roman" panose="02020603050405020304" pitchFamily="18" charset="0"/>
                <a:cs typeface="Times New Roman" panose="02020603050405020304" pitchFamily="18" charset="0"/>
              </a:rPr>
              <a:t/>
            </a:r>
            <a:br>
              <a:rPr lang="ru-RU" sz="1800" b="0" i="0" dirty="0" smtClean="0">
                <a:solidFill>
                  <a:srgbClr val="002060"/>
                </a:solidFill>
                <a:effectLst/>
                <a:latin typeface="Times New Roman" panose="02020603050405020304" pitchFamily="18" charset="0"/>
                <a:cs typeface="Times New Roman" panose="02020603050405020304" pitchFamily="18" charset="0"/>
              </a:rPr>
            </a:br>
            <a:r>
              <a:rPr lang="ru-RU" sz="1800" b="1" i="0" dirty="0" smtClean="0">
                <a:solidFill>
                  <a:srgbClr val="45484D"/>
                </a:solidFill>
                <a:effectLst/>
                <a:latin typeface="Open_Sans_bold"/>
              </a:rPr>
              <a:t>1. </a:t>
            </a:r>
            <a:r>
              <a:rPr lang="ru-RU" sz="1800" b="1" i="0" dirty="0" err="1" smtClean="0">
                <a:solidFill>
                  <a:srgbClr val="45484D"/>
                </a:solidFill>
                <a:effectLst/>
                <a:latin typeface="Open_Sans_bold"/>
              </a:rPr>
              <a:t>Штампики</a:t>
            </a:r>
            <a:r>
              <a:rPr lang="ru-RU" sz="1800" b="1" i="0" dirty="0" smtClean="0">
                <a:solidFill>
                  <a:srgbClr val="45484D"/>
                </a:solidFill>
                <a:effectLst/>
                <a:latin typeface="Open_Sans_bold"/>
              </a:rPr>
              <a:t> из пластилина</a:t>
            </a:r>
            <a:r>
              <a:rPr lang="ru-RU" sz="1800" b="0" i="0" dirty="0" smtClean="0">
                <a:solidFill>
                  <a:srgbClr val="45484D"/>
                </a:solidFill>
                <a:effectLst/>
                <a:latin typeface="Open_Sans"/>
              </a:rPr>
              <a:t/>
            </a:r>
            <a:br>
              <a:rPr lang="ru-RU" sz="1800" b="0" i="0" dirty="0" smtClean="0">
                <a:solidFill>
                  <a:srgbClr val="45484D"/>
                </a:solidFill>
                <a:effectLst/>
                <a:latin typeface="Open_Sans"/>
              </a:rPr>
            </a:br>
            <a:r>
              <a:rPr lang="ru-RU" sz="1800" b="0" i="0" dirty="0" smtClean="0">
                <a:solidFill>
                  <a:srgbClr val="45484D"/>
                </a:solidFill>
                <a:effectLst/>
                <a:latin typeface="Open_Sans"/>
              </a:rPr>
              <a:t>Очень просто и удобно сделать </a:t>
            </a:r>
            <a:r>
              <a:rPr lang="ru-RU" sz="1800" b="0" i="0" dirty="0" err="1" smtClean="0">
                <a:solidFill>
                  <a:srgbClr val="45484D"/>
                </a:solidFill>
                <a:effectLst/>
                <a:latin typeface="Open_Sans"/>
              </a:rPr>
              <a:t>штампики</a:t>
            </a:r>
            <a:r>
              <a:rPr lang="ru-RU" sz="1800" b="0" i="0" dirty="0" smtClean="0">
                <a:solidFill>
                  <a:srgbClr val="45484D"/>
                </a:solidFill>
                <a:effectLst/>
                <a:latin typeface="Open_Sans"/>
              </a:rPr>
              <a:t> из пластилина. Достаточно кусочку пластилина придать нужную форму, украсить узорами (линии, пятна) и окрасить в необходимый цвет. Для окрашивания можно использовать губку, увлажненную краской, или кисть, которой можно наносить краску на поверхность </a:t>
            </a:r>
            <a:r>
              <a:rPr lang="ru-RU" sz="1800" b="0" i="0" dirty="0" err="1" smtClean="0">
                <a:solidFill>
                  <a:srgbClr val="45484D"/>
                </a:solidFill>
                <a:effectLst/>
                <a:latin typeface="Open_Sans"/>
              </a:rPr>
              <a:t>штампика</a:t>
            </a:r>
            <a:r>
              <a:rPr lang="ru-RU" sz="1800" b="0" i="0" dirty="0" smtClean="0">
                <a:solidFill>
                  <a:srgbClr val="45484D"/>
                </a:solidFill>
                <a:effectLst/>
                <a:latin typeface="Open_Sans"/>
              </a:rPr>
              <a:t>. Лучше использовать густую краску.</a:t>
            </a:r>
            <a:br>
              <a:rPr lang="ru-RU" sz="1800" b="0" i="0" dirty="0" smtClean="0">
                <a:solidFill>
                  <a:srgbClr val="45484D"/>
                </a:solidFill>
                <a:effectLst/>
                <a:latin typeface="Open_Sans"/>
              </a:rPr>
            </a:br>
            <a:r>
              <a:rPr lang="ru-RU" sz="1800" b="1" i="0" dirty="0" smtClean="0">
                <a:solidFill>
                  <a:srgbClr val="45484D"/>
                </a:solidFill>
                <a:effectLst/>
                <a:latin typeface="Open_Sans_bold"/>
              </a:rPr>
              <a:t>Материалы: </a:t>
            </a:r>
            <a:r>
              <a:rPr lang="ru-RU" sz="1800" b="0" i="0" dirty="0" smtClean="0">
                <a:solidFill>
                  <a:srgbClr val="45484D"/>
                </a:solidFill>
                <a:effectLst/>
                <a:latin typeface="Open_Sans"/>
              </a:rPr>
              <a:t>1.Пластилин 2.Карандаш 3.Краска 4.Губка 5.Кисть 6.Бумага 7.Баночка для воды</a:t>
            </a:r>
            <a:br>
              <a:rPr lang="ru-RU" sz="1800" b="0" i="0" dirty="0" smtClean="0">
                <a:solidFill>
                  <a:srgbClr val="45484D"/>
                </a:solidFill>
                <a:effectLst/>
                <a:latin typeface="Open_Sans"/>
              </a:rPr>
            </a:br>
            <a:endParaRPr lang="ru-RU" sz="18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s://luchik.ru/images/stati/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679" y="1544320"/>
            <a:ext cx="4958081"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22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6000" y="1219200"/>
            <a:ext cx="3779520" cy="4419600"/>
          </a:xfrm>
        </p:spPr>
        <p:txBody>
          <a:bodyPr/>
          <a:lstStyle/>
          <a:p>
            <a:pPr algn="l"/>
            <a:r>
              <a:rPr lang="ru-RU" sz="1800" b="1" i="0" dirty="0" smtClean="0">
                <a:solidFill>
                  <a:srgbClr val="45484D"/>
                </a:solidFill>
                <a:effectLst/>
                <a:latin typeface="Times New Roman" panose="02020603050405020304" pitchFamily="18" charset="0"/>
                <a:cs typeface="Times New Roman" panose="02020603050405020304" pitchFamily="18" charset="0"/>
              </a:rPr>
              <a:t>2. </a:t>
            </a:r>
            <a:r>
              <a:rPr lang="ru-RU" sz="1800" b="1" i="0" dirty="0" err="1" smtClean="0">
                <a:solidFill>
                  <a:srgbClr val="45484D"/>
                </a:solidFill>
                <a:effectLst/>
                <a:latin typeface="Times New Roman" panose="02020603050405020304" pitchFamily="18" charset="0"/>
                <a:cs typeface="Times New Roman" panose="02020603050405020304" pitchFamily="18" charset="0"/>
              </a:rPr>
              <a:t>Штампики</a:t>
            </a:r>
            <a:r>
              <a:rPr lang="ru-RU" sz="1800" b="1" i="0" dirty="0" smtClean="0">
                <a:solidFill>
                  <a:srgbClr val="45484D"/>
                </a:solidFill>
                <a:effectLst/>
                <a:latin typeface="Times New Roman" panose="02020603050405020304" pitchFamily="18" charset="0"/>
                <a:cs typeface="Times New Roman" panose="02020603050405020304" pitchFamily="18" charset="0"/>
              </a:rPr>
              <a:t> из ниток</a:t>
            </a:r>
            <a:r>
              <a:rPr lang="ru-RU" sz="1800" b="0" i="0" dirty="0" smtClean="0">
                <a:solidFill>
                  <a:srgbClr val="45484D"/>
                </a:solidFill>
                <a:effectLst/>
                <a:latin typeface="Times New Roman" panose="02020603050405020304" pitchFamily="18" charset="0"/>
                <a:cs typeface="Times New Roman" panose="02020603050405020304" pitchFamily="18" charset="0"/>
              </a:rPr>
              <a:t/>
            </a:r>
            <a:br>
              <a:rPr lang="ru-RU" sz="1800" b="0" i="0" dirty="0" smtClean="0">
                <a:solidFill>
                  <a:srgbClr val="45484D"/>
                </a:solidFill>
                <a:effectLst/>
                <a:latin typeface="Times New Roman" panose="02020603050405020304" pitchFamily="18" charset="0"/>
                <a:cs typeface="Times New Roman" panose="02020603050405020304" pitchFamily="18" charset="0"/>
              </a:rPr>
            </a:br>
            <a:r>
              <a:rPr lang="ru-RU" sz="1800" b="0" i="0" dirty="0" smtClean="0">
                <a:solidFill>
                  <a:srgbClr val="45484D"/>
                </a:solidFill>
                <a:effectLst/>
                <a:latin typeface="Times New Roman" panose="02020603050405020304" pitchFamily="18" charset="0"/>
                <a:cs typeface="Times New Roman" panose="02020603050405020304" pitchFamily="18" charset="0"/>
              </a:rPr>
              <a:t>Для создания «полосатых </a:t>
            </a:r>
            <a:r>
              <a:rPr lang="ru-RU" sz="1800" b="0" i="0" dirty="0" err="1" smtClean="0">
                <a:solidFill>
                  <a:srgbClr val="45484D"/>
                </a:solidFill>
                <a:effectLst/>
                <a:latin typeface="Times New Roman" panose="02020603050405020304" pitchFamily="18" charset="0"/>
                <a:cs typeface="Times New Roman" panose="02020603050405020304" pitchFamily="18" charset="0"/>
              </a:rPr>
              <a:t>штампиков</a:t>
            </a:r>
            <a:r>
              <a:rPr lang="ru-RU" sz="1800" b="0" i="0" dirty="0" smtClean="0">
                <a:solidFill>
                  <a:srgbClr val="45484D"/>
                </a:solidFill>
                <a:effectLst/>
                <a:latin typeface="Times New Roman" panose="02020603050405020304" pitchFamily="18" charset="0"/>
                <a:cs typeface="Times New Roman" panose="02020603050405020304" pitchFamily="18" charset="0"/>
              </a:rPr>
              <a:t>» можно использовать нити, прочно намотанные на какой-либо предмет. Густым слоем краски нити окрашиваются в необходимый цвет. Затем, используя воображение, «полосатый узор» наносится на декорируемую поверхность.</a:t>
            </a:r>
            <a:br>
              <a:rPr lang="ru-RU" sz="1800" b="0" i="0" dirty="0" smtClean="0">
                <a:solidFill>
                  <a:srgbClr val="45484D"/>
                </a:solidFill>
                <a:effectLst/>
                <a:latin typeface="Times New Roman" panose="02020603050405020304" pitchFamily="18" charset="0"/>
                <a:cs typeface="Times New Roman" panose="02020603050405020304" pitchFamily="18" charset="0"/>
              </a:rPr>
            </a:br>
            <a:r>
              <a:rPr lang="ru-RU" sz="1800" b="1" i="0" dirty="0" smtClean="0">
                <a:solidFill>
                  <a:srgbClr val="45484D"/>
                </a:solidFill>
                <a:effectLst/>
                <a:latin typeface="Times New Roman" panose="02020603050405020304" pitchFamily="18" charset="0"/>
                <a:cs typeface="Times New Roman" panose="02020603050405020304" pitchFamily="18" charset="0"/>
              </a:rPr>
              <a:t>Материалы: </a:t>
            </a:r>
            <a:r>
              <a:rPr lang="ru-RU" sz="1800" b="0" i="0" dirty="0" smtClean="0">
                <a:solidFill>
                  <a:srgbClr val="45484D"/>
                </a:solidFill>
                <a:effectLst/>
                <a:latin typeface="Times New Roman" panose="02020603050405020304" pitchFamily="18" charset="0"/>
                <a:cs typeface="Times New Roman" panose="02020603050405020304" pitchFamily="18" charset="0"/>
              </a:rPr>
              <a:t>1.Нить шерстяная 2.Основа 3.Краска 4.Кисть 5.Бумага 6.Баночка для воды</a:t>
            </a:r>
            <a:br>
              <a:rPr lang="ru-RU" sz="1800" b="0" i="0" dirty="0" smtClean="0">
                <a:solidFill>
                  <a:srgbClr val="45484D"/>
                </a:solidFill>
                <a:effectLst/>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a:p>
        </p:txBody>
      </p:sp>
      <p:pic>
        <p:nvPicPr>
          <p:cNvPr id="22530" name="Picture 2" descr="https://luchik.ru/images/stati/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1590675"/>
            <a:ext cx="5715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13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1066" y="1036320"/>
            <a:ext cx="5672614" cy="6250939"/>
          </a:xfrm>
        </p:spPr>
        <p:txBody>
          <a:bodyPr/>
          <a:lstStyle/>
          <a:p>
            <a:r>
              <a:rPr lang="ru-RU" sz="1800" b="1" i="0" dirty="0" smtClean="0">
                <a:solidFill>
                  <a:srgbClr val="45484D"/>
                </a:solidFill>
                <a:effectLst/>
                <a:latin typeface="Times New Roman" panose="02020603050405020304" pitchFamily="18" charset="0"/>
                <a:cs typeface="Times New Roman" panose="02020603050405020304" pitchFamily="18" charset="0"/>
              </a:rPr>
              <a:t>3.Отпечатки картошкой, морковкой, яблоком</a:t>
            </a:r>
            <a:r>
              <a:rPr lang="ru-RU" sz="1800" b="0" i="0" dirty="0" smtClean="0">
                <a:solidFill>
                  <a:srgbClr val="45484D"/>
                </a:solidFill>
                <a:effectLst/>
                <a:latin typeface="Times New Roman" panose="02020603050405020304" pitchFamily="18" charset="0"/>
                <a:cs typeface="Times New Roman" panose="02020603050405020304" pitchFamily="18" charset="0"/>
              </a:rPr>
              <a:t/>
            </a:r>
            <a:br>
              <a:rPr lang="ru-RU" sz="1800" b="0" i="0" dirty="0" smtClean="0">
                <a:solidFill>
                  <a:srgbClr val="45484D"/>
                </a:solidFill>
                <a:effectLst/>
                <a:latin typeface="Times New Roman" panose="02020603050405020304" pitchFamily="18" charset="0"/>
                <a:cs typeface="Times New Roman" panose="02020603050405020304" pitchFamily="18" charset="0"/>
              </a:rPr>
            </a:br>
            <a:r>
              <a:rPr lang="ru-RU" sz="1800" b="0" i="0" dirty="0" smtClean="0">
                <a:solidFill>
                  <a:srgbClr val="45484D"/>
                </a:solidFill>
                <a:effectLst/>
                <a:latin typeface="Times New Roman" panose="02020603050405020304" pitchFamily="18" charset="0"/>
                <a:cs typeface="Times New Roman" panose="02020603050405020304" pitchFamily="18" charset="0"/>
              </a:rPr>
              <a:t>Вкусные овощи и фрукты тоже умеют рисовать. Необходимо только придать им нужную форму, подобрать подходящий цвет краски, кистью окрасить и сделать красивый отпечаток на декорируемой поверхности.</a:t>
            </a:r>
            <a:br>
              <a:rPr lang="ru-RU" sz="1800" b="0" i="0" dirty="0" smtClean="0">
                <a:solidFill>
                  <a:srgbClr val="45484D"/>
                </a:solidFill>
                <a:effectLst/>
                <a:latin typeface="Times New Roman" panose="02020603050405020304" pitchFamily="18" charset="0"/>
                <a:cs typeface="Times New Roman" panose="02020603050405020304" pitchFamily="18" charset="0"/>
              </a:rPr>
            </a:br>
            <a:r>
              <a:rPr lang="ru-RU" sz="1800" b="1" i="0" dirty="0" smtClean="0">
                <a:solidFill>
                  <a:srgbClr val="45484D"/>
                </a:solidFill>
                <a:effectLst/>
                <a:latin typeface="Times New Roman" panose="02020603050405020304" pitchFamily="18" charset="0"/>
                <a:cs typeface="Times New Roman" panose="02020603050405020304" pitchFamily="18" charset="0"/>
              </a:rPr>
              <a:t>Материалы: </a:t>
            </a:r>
            <a:r>
              <a:rPr lang="ru-RU" sz="1800" b="0" i="0" dirty="0" smtClean="0">
                <a:solidFill>
                  <a:srgbClr val="45484D"/>
                </a:solidFill>
                <a:effectLst/>
                <a:latin typeface="Times New Roman" panose="02020603050405020304" pitchFamily="18" charset="0"/>
                <a:cs typeface="Times New Roman" panose="02020603050405020304" pitchFamily="18" charset="0"/>
              </a:rPr>
              <a:t>1.Овощ/фрукт 2.Краска 3.Кисть 4.Бумага 5.Баночка для воды</a:t>
            </a:r>
            <a:br>
              <a:rPr lang="ru-RU" sz="1800" b="0" i="0" dirty="0" smtClean="0">
                <a:solidFill>
                  <a:srgbClr val="45484D"/>
                </a:solidFill>
                <a:effectLst/>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841357" y="7596994"/>
            <a:ext cx="4928627" cy="805326"/>
          </a:xfrm>
        </p:spPr>
        <p:txBody>
          <a:bodyPr/>
          <a:lstStyle/>
          <a:p>
            <a:endParaRPr lang="ru-RU" dirty="0"/>
          </a:p>
        </p:txBody>
      </p:sp>
      <p:pic>
        <p:nvPicPr>
          <p:cNvPr id="23558" name="Picture 6" descr="https://luchik.ru/images/stati/unnamed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160" y="877425"/>
            <a:ext cx="3186112" cy="2231534"/>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luchik.ru/images/stati/unnamed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866" y="3108958"/>
            <a:ext cx="3536950" cy="2783841"/>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ttps://luchik.ru/images/stati/unnamed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816" y="3108958"/>
            <a:ext cx="3352800" cy="278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2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8560" y="711201"/>
            <a:ext cx="10099040" cy="1239519"/>
          </a:xfrm>
        </p:spPr>
        <p:txBody>
          <a:bodyPr/>
          <a:lstStyle/>
          <a:p>
            <a:r>
              <a:rPr lang="ru-RU" sz="3600" b="1" dirty="0">
                <a:ln w="6350">
                  <a:noFill/>
                </a:ln>
                <a:solidFill>
                  <a:srgbClr val="00206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«Ум ребенка-на кончиках пальцев»</a:t>
            </a:r>
            <a:br>
              <a:rPr lang="ru-RU" sz="3600" b="1" dirty="0">
                <a:ln w="6350">
                  <a:noFill/>
                </a:ln>
                <a:solidFill>
                  <a:srgbClr val="00206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br>
            <a:r>
              <a:rPr lang="ru-RU" sz="3600" b="1" dirty="0">
                <a:ln w="6350">
                  <a:noFill/>
                </a:ln>
                <a:solidFill>
                  <a:srgbClr val="00206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В.И. Сухомлинский.</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97600" y="1950720"/>
            <a:ext cx="4165600" cy="4127044"/>
          </a:xfrm>
        </p:spPr>
        <p:txBody>
          <a:bodyPr/>
          <a:lstStyle/>
          <a:p>
            <a:endParaRPr lang="ru-RU" dirty="0"/>
          </a:p>
        </p:txBody>
      </p:sp>
      <p:pic>
        <p:nvPicPr>
          <p:cNvPr id="4" name="Содержимое 4" descr="20151113_155216.jpg"/>
          <p:cNvPicPr>
            <a:picLocks noChangeAspect="1"/>
          </p:cNvPicPr>
          <p:nvPr/>
        </p:nvPicPr>
        <p:blipFill>
          <a:blip r:embed="rId2" cstate="print"/>
          <a:stretch>
            <a:fillRect/>
          </a:stretch>
        </p:blipFill>
        <p:spPr>
          <a:xfrm>
            <a:off x="1178560" y="1950720"/>
            <a:ext cx="4470400" cy="4127044"/>
          </a:xfrm>
          <a:prstGeom prst="rect">
            <a:avLst/>
          </a:prstGeom>
        </p:spPr>
      </p:pic>
      <p:pic>
        <p:nvPicPr>
          <p:cNvPr id="5" name="Содержимое 6" descr="20151113_161830.jpg"/>
          <p:cNvPicPr>
            <a:picLocks noChangeAspect="1"/>
          </p:cNvPicPr>
          <p:nvPr/>
        </p:nvPicPr>
        <p:blipFill>
          <a:blip r:embed="rId3" cstate="print"/>
          <a:stretch>
            <a:fillRect/>
          </a:stretch>
        </p:blipFill>
        <p:spPr>
          <a:xfrm>
            <a:off x="6197600" y="1950720"/>
            <a:ext cx="4897120" cy="3903525"/>
          </a:xfrm>
          <a:prstGeom prst="rect">
            <a:avLst/>
          </a:prstGeom>
        </p:spPr>
      </p:pic>
    </p:spTree>
    <p:extLst>
      <p:ext uri="{BB962C8B-B14F-4D97-AF65-F5344CB8AC3E}">
        <p14:creationId xmlns:p14="http://schemas.microsoft.com/office/powerpoint/2010/main" val="675965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6320" y="1098548"/>
            <a:ext cx="5669280" cy="2787652"/>
          </a:xfrm>
        </p:spPr>
        <p:txBody>
          <a:bodyPr/>
          <a:lstStyle/>
          <a:p>
            <a:r>
              <a:rPr lang="ru-RU" sz="1800" b="1" i="0" dirty="0" smtClean="0">
                <a:solidFill>
                  <a:srgbClr val="002060"/>
                </a:solidFill>
                <a:effectLst/>
                <a:latin typeface="Open_Sans_bold"/>
              </a:rPr>
              <a:t>РИСОВАНИЕ МЫЛЬНЫМИ ПУЗЫРЯМИ</a:t>
            </a:r>
            <a:r>
              <a:rPr lang="ru-RU" sz="1800" b="0" i="0" dirty="0" smtClean="0">
                <a:solidFill>
                  <a:srgbClr val="002060"/>
                </a:solidFill>
                <a:effectLst/>
                <a:latin typeface="Open_Sans"/>
              </a:rPr>
              <a:t/>
            </a:r>
            <a:br>
              <a:rPr lang="ru-RU" sz="1800" b="0" i="0" dirty="0" smtClean="0">
                <a:solidFill>
                  <a:srgbClr val="002060"/>
                </a:solidFill>
                <a:effectLst/>
                <a:latin typeface="Open_Sans"/>
              </a:rPr>
            </a:br>
            <a:r>
              <a:rPr lang="ru-RU" sz="1800" b="0" i="0" dirty="0" smtClean="0">
                <a:solidFill>
                  <a:srgbClr val="45484D"/>
                </a:solidFill>
                <a:effectLst/>
                <a:latin typeface="Open_Sans"/>
              </a:rPr>
              <a:t>Рисовать можно и мыльными пузырями. Для этого в стакан с водой надо добавить любой мыльный раствор и краску. С помощью трубочки </a:t>
            </a:r>
            <a:r>
              <a:rPr lang="ru-RU" sz="1800" b="0" i="0" dirty="0" err="1" smtClean="0">
                <a:solidFill>
                  <a:srgbClr val="45484D"/>
                </a:solidFill>
                <a:effectLst/>
                <a:latin typeface="Open_Sans"/>
              </a:rPr>
              <a:t>набулькать</a:t>
            </a:r>
            <a:r>
              <a:rPr lang="ru-RU" sz="1800" b="0" i="0" dirty="0" smtClean="0">
                <a:solidFill>
                  <a:srgbClr val="45484D"/>
                </a:solidFill>
                <a:effectLst/>
                <a:latin typeface="Open_Sans"/>
              </a:rPr>
              <a:t> много пены. На пузыри прислонить бумагу. Когда станут проявляться первые узоры, можно поднимать бумагу. Пузырчатые узоры готовы.</a:t>
            </a:r>
            <a:br>
              <a:rPr lang="ru-RU" sz="1800" b="0" i="0" dirty="0" smtClean="0">
                <a:solidFill>
                  <a:srgbClr val="45484D"/>
                </a:solidFill>
                <a:effectLst/>
                <a:latin typeface="Open_Sans"/>
              </a:rPr>
            </a:br>
            <a:r>
              <a:rPr lang="ru-RU" sz="1800" b="1" i="0" dirty="0" smtClean="0">
                <a:solidFill>
                  <a:srgbClr val="45484D"/>
                </a:solidFill>
                <a:effectLst/>
                <a:latin typeface="Open_Sans_bold"/>
              </a:rPr>
              <a:t>Материалы: </a:t>
            </a:r>
            <a:r>
              <a:rPr lang="ru-RU" sz="1800" b="0" i="0" dirty="0" smtClean="0">
                <a:solidFill>
                  <a:srgbClr val="45484D"/>
                </a:solidFill>
                <a:effectLst/>
                <a:latin typeface="Open_Sans"/>
              </a:rPr>
              <a:t>1.Стакан с водой 2.Краска 3.Мыльный раствор 4.Трубочка 5.Бумага</a:t>
            </a:r>
            <a:br>
              <a:rPr lang="ru-RU" sz="1800" b="0" i="0" dirty="0" smtClean="0">
                <a:solidFill>
                  <a:srgbClr val="45484D"/>
                </a:solidFill>
                <a:effectLst/>
                <a:latin typeface="Open_Sans"/>
              </a:rPr>
            </a:br>
            <a:endParaRPr lang="ru-RU" sz="1800" dirty="0"/>
          </a:p>
        </p:txBody>
      </p:sp>
      <p:sp>
        <p:nvSpPr>
          <p:cNvPr id="3" name="Подзаголовок 2"/>
          <p:cNvSpPr>
            <a:spLocks noGrp="1"/>
          </p:cNvSpPr>
          <p:nvPr>
            <p:ph type="subTitle" idx="1"/>
          </p:nvPr>
        </p:nvSpPr>
        <p:spPr>
          <a:xfrm>
            <a:off x="6883400" y="8173720"/>
            <a:ext cx="8534400" cy="1752600"/>
          </a:xfrm>
        </p:spPr>
        <p:txBody>
          <a:bodyPr/>
          <a:lstStyle/>
          <a:p>
            <a:endParaRPr lang="ru-RU" dirty="0"/>
          </a:p>
        </p:txBody>
      </p:sp>
      <p:pic>
        <p:nvPicPr>
          <p:cNvPr id="24578" name="Picture 2" descr="https://luchik.ru/images/stati/unnamed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630" y="1098548"/>
            <a:ext cx="3616960" cy="228536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luchik.ru/images/stati/unnamed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840" y="2992122"/>
            <a:ext cx="3409950" cy="293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46720" y="5387975"/>
            <a:ext cx="13411062" cy="1470025"/>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2150427" y="1352548"/>
            <a:ext cx="4815840" cy="3416320"/>
          </a:xfrm>
          <a:prstGeom prst="rect">
            <a:avLst/>
          </a:prstGeom>
        </p:spPr>
        <p:txBody>
          <a:bodyPr wrap="square">
            <a:spAutoFit/>
          </a:bodyPr>
          <a:lstStyle/>
          <a:p>
            <a:pPr algn="just"/>
            <a:r>
              <a:rPr lang="ru-RU" b="1" i="0" dirty="0" smtClean="0">
                <a:solidFill>
                  <a:srgbClr val="002060"/>
                </a:solidFill>
                <a:effectLst/>
                <a:latin typeface="Open_Sans_bold"/>
              </a:rPr>
              <a:t>РИСОВАНИЕ СОЛЬЮ</a:t>
            </a:r>
            <a:endParaRPr lang="ru-RU" b="0" i="0" dirty="0" smtClean="0">
              <a:solidFill>
                <a:srgbClr val="002060"/>
              </a:solidFill>
              <a:effectLst/>
              <a:latin typeface="Open_Sans"/>
            </a:endParaRPr>
          </a:p>
          <a:p>
            <a:pPr algn="just"/>
            <a:r>
              <a:rPr lang="ru-RU" b="0" i="0" dirty="0" smtClean="0">
                <a:solidFill>
                  <a:srgbClr val="45484D"/>
                </a:solidFill>
                <a:effectLst/>
                <a:latin typeface="Open_Sans"/>
              </a:rPr>
              <a:t>Соль придает рисунку причудливые узоры. При изображении любого пейзажа или яркого фона можно использовать соль, чтобы придать фону рисунка красивую текстуру. Фон необходимо посыпать солью, пока краска еще не высохла. Когда краска подсохнет, просто стряхните остатки соли. На их месте останутся необычные светлые пятнышки.</a:t>
            </a:r>
          </a:p>
          <a:p>
            <a:pPr algn="just"/>
            <a:r>
              <a:rPr lang="ru-RU" b="1" i="0" dirty="0" smtClean="0">
                <a:solidFill>
                  <a:srgbClr val="45484D"/>
                </a:solidFill>
                <a:effectLst/>
                <a:latin typeface="Open_Sans_bold"/>
              </a:rPr>
              <a:t>Материалы: </a:t>
            </a:r>
            <a:r>
              <a:rPr lang="ru-RU" b="0" i="0" dirty="0" smtClean="0">
                <a:solidFill>
                  <a:srgbClr val="45484D"/>
                </a:solidFill>
                <a:effectLst/>
                <a:latin typeface="Open_Sans"/>
              </a:rPr>
              <a:t>1.Соль 2.Краска 3.Кисть 4.Бумага 5.Баночка для воды</a:t>
            </a:r>
            <a:endParaRPr lang="ru-RU" b="0" i="0" dirty="0">
              <a:solidFill>
                <a:srgbClr val="45484D"/>
              </a:solidFill>
              <a:effectLst/>
              <a:latin typeface="Open_Sans"/>
            </a:endParaRPr>
          </a:p>
        </p:txBody>
      </p:sp>
      <p:pic>
        <p:nvPicPr>
          <p:cNvPr id="25602" name="Picture 2" descr="https://luchik.ru/images/stati/unna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894" y="1352548"/>
            <a:ext cx="362394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31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6640" y="914401"/>
            <a:ext cx="5262880" cy="2686052"/>
          </a:xfrm>
        </p:spPr>
        <p:txBody>
          <a:bodyPr/>
          <a:lstStyle/>
          <a:p>
            <a:pPr algn="l"/>
            <a:r>
              <a:rPr lang="ru-RU" sz="1800" b="1" i="0" dirty="0" smtClean="0">
                <a:solidFill>
                  <a:srgbClr val="002060"/>
                </a:solidFill>
                <a:effectLst/>
                <a:latin typeface="Times New Roman" panose="02020603050405020304" pitchFamily="18" charset="0"/>
                <a:cs typeface="Times New Roman" panose="02020603050405020304" pitchFamily="18" charset="0"/>
              </a:rPr>
              <a:t>РИСОВАНИЕ МЯТОЙ БУМАГОЙ</a:t>
            </a:r>
            <a:r>
              <a:rPr lang="ru-RU" sz="1800" b="0" i="0" dirty="0" smtClean="0">
                <a:solidFill>
                  <a:srgbClr val="002060"/>
                </a:solidFill>
                <a:effectLst/>
                <a:latin typeface="Times New Roman" panose="02020603050405020304" pitchFamily="18" charset="0"/>
                <a:cs typeface="Times New Roman" panose="02020603050405020304" pitchFamily="18" charset="0"/>
              </a:rPr>
              <a:t/>
            </a:r>
            <a:br>
              <a:rPr lang="ru-RU" sz="1800" b="0" i="0" dirty="0" smtClean="0">
                <a:solidFill>
                  <a:srgbClr val="002060"/>
                </a:solidFill>
                <a:effectLst/>
                <a:latin typeface="Times New Roman" panose="02020603050405020304" pitchFamily="18" charset="0"/>
                <a:cs typeface="Times New Roman" panose="02020603050405020304" pitchFamily="18" charset="0"/>
              </a:rPr>
            </a:br>
            <a:r>
              <a:rPr lang="ru-RU" sz="1800" b="0" i="0" dirty="0" smtClean="0">
                <a:solidFill>
                  <a:srgbClr val="002060"/>
                </a:solidFill>
                <a:effectLst/>
                <a:latin typeface="Times New Roman" panose="02020603050405020304" pitchFamily="18" charset="0"/>
                <a:cs typeface="Times New Roman" panose="02020603050405020304" pitchFamily="18" charset="0"/>
              </a:rPr>
              <a:t>Смятая салфетка или бумажка позволяет получить также интересную текстуру. Существует два способа рисования мятой бумагой.</a:t>
            </a:r>
            <a:br>
              <a:rPr lang="ru-RU" sz="1800" b="0" i="0" dirty="0" smtClean="0">
                <a:solidFill>
                  <a:srgbClr val="002060"/>
                </a:solidFill>
                <a:effectLst/>
                <a:latin typeface="Times New Roman" panose="02020603050405020304" pitchFamily="18" charset="0"/>
                <a:cs typeface="Times New Roman" panose="02020603050405020304" pitchFamily="18" charset="0"/>
              </a:rPr>
            </a:br>
            <a:r>
              <a:rPr lang="ru-RU" sz="1800" b="1" i="0" dirty="0" smtClean="0">
                <a:solidFill>
                  <a:srgbClr val="002060"/>
                </a:solidFill>
                <a:effectLst/>
                <a:latin typeface="Times New Roman" panose="02020603050405020304" pitchFamily="18" charset="0"/>
                <a:cs typeface="Times New Roman" panose="02020603050405020304" pitchFamily="18" charset="0"/>
              </a:rPr>
              <a:t>Способ №1. </a:t>
            </a:r>
            <a:r>
              <a:rPr lang="ru-RU" sz="1800" b="0" i="0" dirty="0" smtClean="0">
                <a:solidFill>
                  <a:srgbClr val="002060"/>
                </a:solidFill>
                <a:effectLst/>
                <a:latin typeface="Times New Roman" panose="02020603050405020304" pitchFamily="18" charset="0"/>
                <a:cs typeface="Times New Roman" panose="02020603050405020304" pitchFamily="18" charset="0"/>
              </a:rPr>
              <a:t>На лист бумаги наносится жидкая краска. Через короткий промежуток времени (пока лист еще влажный) к листу прикладывается смятая салфетка. Впитывая влагу, салфетка оставляет свой характерный след на поверхности бумаги.</a:t>
            </a:r>
            <a:br>
              <a:rPr lang="ru-RU" sz="1800" b="0" i="0" dirty="0" smtClean="0">
                <a:solidFill>
                  <a:srgbClr val="002060"/>
                </a:solidFill>
                <a:effectLst/>
                <a:latin typeface="Times New Roman" panose="02020603050405020304" pitchFamily="18" charset="0"/>
                <a:cs typeface="Times New Roman" panose="02020603050405020304" pitchFamily="18" charset="0"/>
              </a:rPr>
            </a:br>
            <a:r>
              <a:rPr lang="ru-RU" sz="1800" b="1" i="0" dirty="0" smtClean="0">
                <a:solidFill>
                  <a:srgbClr val="002060"/>
                </a:solidFill>
                <a:effectLst/>
                <a:latin typeface="Times New Roman" panose="02020603050405020304" pitchFamily="18" charset="0"/>
                <a:cs typeface="Times New Roman" panose="02020603050405020304" pitchFamily="18" charset="0"/>
              </a:rPr>
              <a:t>Способ №2. </a:t>
            </a:r>
            <a:r>
              <a:rPr lang="ru-RU" sz="1800" b="0" i="0" dirty="0" smtClean="0">
                <a:solidFill>
                  <a:srgbClr val="002060"/>
                </a:solidFill>
                <a:effectLst/>
                <a:latin typeface="Times New Roman" panose="02020603050405020304" pitchFamily="18" charset="0"/>
                <a:cs typeface="Times New Roman" panose="02020603050405020304" pitchFamily="18" charset="0"/>
              </a:rPr>
              <a:t>Для начала необходимо смять лист или салфетку. На этот комок нанести слой краски. Затем окрашенной стороной можно наносить отпечатки.</a:t>
            </a:r>
            <a:br>
              <a:rPr lang="ru-RU" sz="1800" b="0" i="0" dirty="0" smtClean="0">
                <a:solidFill>
                  <a:srgbClr val="002060"/>
                </a:solidFill>
                <a:effectLst/>
                <a:latin typeface="Times New Roman" panose="02020603050405020304" pitchFamily="18" charset="0"/>
                <a:cs typeface="Times New Roman" panose="02020603050405020304" pitchFamily="18" charset="0"/>
              </a:rPr>
            </a:br>
            <a:r>
              <a:rPr lang="ru-RU" sz="1800" b="0" i="0" dirty="0" smtClean="0">
                <a:solidFill>
                  <a:srgbClr val="002060"/>
                </a:solidFill>
                <a:effectLst/>
                <a:latin typeface="Times New Roman" panose="02020603050405020304" pitchFamily="18" charset="0"/>
                <a:cs typeface="Times New Roman" panose="02020603050405020304" pitchFamily="18" charset="0"/>
              </a:rPr>
              <a:t>Текстурные листы можно потом с успехом использовать при создании коллажей.</a:t>
            </a:r>
            <a:br>
              <a:rPr lang="ru-RU" sz="1800" b="0" i="0" dirty="0" smtClean="0">
                <a:solidFill>
                  <a:srgbClr val="002060"/>
                </a:solidFill>
                <a:effectLst/>
                <a:latin typeface="Times New Roman" panose="02020603050405020304" pitchFamily="18" charset="0"/>
                <a:cs typeface="Times New Roman" panose="02020603050405020304" pitchFamily="18" charset="0"/>
              </a:rPr>
            </a:br>
            <a:r>
              <a:rPr lang="ru-RU" sz="1800" b="1" i="0" dirty="0" smtClean="0">
                <a:solidFill>
                  <a:srgbClr val="002060"/>
                </a:solidFill>
                <a:effectLst/>
                <a:latin typeface="Times New Roman" panose="02020603050405020304" pitchFamily="18" charset="0"/>
                <a:cs typeface="Times New Roman" panose="02020603050405020304" pitchFamily="18" charset="0"/>
              </a:rPr>
              <a:t>Материалы: </a:t>
            </a:r>
            <a:r>
              <a:rPr lang="ru-RU" sz="1800" b="0" i="0" dirty="0" smtClean="0">
                <a:solidFill>
                  <a:srgbClr val="002060"/>
                </a:solidFill>
                <a:effectLst/>
                <a:latin typeface="Times New Roman" panose="02020603050405020304" pitchFamily="18" charset="0"/>
                <a:cs typeface="Times New Roman" panose="02020603050405020304" pitchFamily="18" charset="0"/>
              </a:rPr>
              <a:t>1.Салфетка/Бумажка 2.Краска 3.Кисть 4.Баночка для воды</a:t>
            </a:r>
            <a:br>
              <a:rPr lang="ru-RU" sz="1800" b="0" i="0" dirty="0" smtClean="0">
                <a:solidFill>
                  <a:srgbClr val="002060"/>
                </a:solidFill>
                <a:effectLst/>
                <a:latin typeface="Times New Roman" panose="02020603050405020304" pitchFamily="18" charset="0"/>
                <a:cs typeface="Times New Roman" panose="02020603050405020304" pitchFamily="18" charset="0"/>
              </a:rPr>
            </a:b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26626" name="Picture 2" descr="https://luchik.ru/images/stati/unnamed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815" y="1152524"/>
            <a:ext cx="371475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88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2080" y="284481"/>
            <a:ext cx="9875520" cy="995679"/>
          </a:xfrm>
        </p:spPr>
        <p:txBody>
          <a:bodyPr/>
          <a:lstStyle/>
          <a:p>
            <a:pPr lvl="0" indent="180975" eaLnBrk="0" hangingPunct="0">
              <a:defRPr/>
            </a:pPr>
            <a:r>
              <a:rPr lang="ru-RU" sz="2800" b="1" i="1" dirty="0" smtClean="0">
                <a:solidFill>
                  <a:srgbClr val="04617B">
                    <a:lumMod val="50000"/>
                  </a:srgbClr>
                </a:solidFill>
                <a:latin typeface="Times New Roman" pitchFamily="18" charset="0"/>
                <a:ea typeface="+mn-ea"/>
                <a:cs typeface="Times New Roman" pitchFamily="18" charset="0"/>
              </a:rPr>
              <a:t> </a:t>
            </a:r>
            <a:endParaRPr lang="ru-RU" dirty="0"/>
          </a:p>
        </p:txBody>
      </p:sp>
      <p:sp>
        <p:nvSpPr>
          <p:cNvPr id="3" name="Подзаголовок 2"/>
          <p:cNvSpPr>
            <a:spLocks noGrp="1"/>
          </p:cNvSpPr>
          <p:nvPr>
            <p:ph type="subTitle" idx="1"/>
          </p:nvPr>
        </p:nvSpPr>
        <p:spPr>
          <a:xfrm>
            <a:off x="11297920" y="6210698"/>
            <a:ext cx="6929120" cy="1950720"/>
          </a:xfrm>
        </p:spPr>
        <p:txBody>
          <a:bodyPr/>
          <a:lstStyle/>
          <a:p>
            <a:pPr lvl="0" algn="l" eaLnBrk="0" hangingPunct="0">
              <a:spcBef>
                <a:spcPct val="0"/>
              </a:spcBef>
              <a:tabLst>
                <a:tab pos="368300" algn="l"/>
              </a:tabLst>
              <a:defRPr/>
            </a:pPr>
            <a:r>
              <a:rPr lang="ru-RU" sz="1800" b="1" i="1" u="sng" dirty="0" smtClean="0">
                <a:solidFill>
                  <a:srgbClr val="04617B">
                    <a:lumMod val="50000"/>
                  </a:srgbClr>
                </a:solidFill>
                <a:latin typeface="Times New Roman" pitchFamily="18" charset="0"/>
                <a:cs typeface="Times New Roman" pitchFamily="18" charset="0"/>
              </a:rPr>
              <a:t> </a:t>
            </a:r>
            <a:endParaRPr lang="ru-RU" dirty="0"/>
          </a:p>
        </p:txBody>
      </p:sp>
      <p:sp>
        <p:nvSpPr>
          <p:cNvPr id="4" name="Прямоугольник 3"/>
          <p:cNvSpPr/>
          <p:nvPr/>
        </p:nvSpPr>
        <p:spPr>
          <a:xfrm>
            <a:off x="1097280" y="1280160"/>
            <a:ext cx="4917440" cy="369332"/>
          </a:xfrm>
          <a:prstGeom prst="rect">
            <a:avLst/>
          </a:prstGeom>
        </p:spPr>
        <p:txBody>
          <a:bodyPr wrap="square">
            <a:spAutoFit/>
          </a:bodyPr>
          <a:lstStyle/>
          <a:p>
            <a:pPr lvl="0" algn="ctr" eaLnBrk="0" fontAlgn="base" hangingPunct="0">
              <a:spcBef>
                <a:spcPct val="0"/>
              </a:spcBef>
              <a:spcAft>
                <a:spcPct val="0"/>
              </a:spcAft>
              <a:tabLst>
                <a:tab pos="180975" algn="l"/>
              </a:tabLs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endParaRPr>
          </a:p>
        </p:txBody>
      </p:sp>
      <p:sp>
        <p:nvSpPr>
          <p:cNvPr id="5" name="Прямоугольник 4"/>
          <p:cNvSpPr/>
          <p:nvPr/>
        </p:nvSpPr>
        <p:spPr>
          <a:xfrm>
            <a:off x="6746240" y="1117600"/>
            <a:ext cx="4389120" cy="369332"/>
          </a:xfrm>
          <a:prstGeom prst="rect">
            <a:avLst/>
          </a:prstGeom>
        </p:spPr>
        <p:txBody>
          <a:bodyPr wrap="square">
            <a:spAutoFit/>
          </a:bodyPr>
          <a:lstStyle/>
          <a:p>
            <a:pPr lvl="0" eaLnBrk="0" fontAlgn="base" hangingPunct="0">
              <a:spcBef>
                <a:spcPct val="0"/>
              </a:spcBef>
              <a:spcAft>
                <a:spcPct val="0"/>
              </a:spcAf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cs typeface="Times New Roman" pitchFamily="18" charset="0"/>
            </a:endParaRPr>
          </a:p>
        </p:txBody>
      </p:sp>
      <p:sp>
        <p:nvSpPr>
          <p:cNvPr id="6" name="Прямоугольник 5"/>
          <p:cNvSpPr/>
          <p:nvPr/>
        </p:nvSpPr>
        <p:spPr>
          <a:xfrm>
            <a:off x="1097280" y="955040"/>
            <a:ext cx="4917440" cy="3970318"/>
          </a:xfrm>
          <a:prstGeom prst="rect">
            <a:avLst/>
          </a:prstGeom>
        </p:spPr>
        <p:txBody>
          <a:bodyPr wrap="square">
            <a:spAutoFit/>
          </a:bodyPr>
          <a:lstStyle/>
          <a:p>
            <a:pPr algn="just"/>
            <a:r>
              <a:rPr lang="ru-RU" b="1" i="0" dirty="0" smtClean="0">
                <a:solidFill>
                  <a:srgbClr val="002060"/>
                </a:solidFill>
                <a:effectLst/>
                <a:latin typeface="Times New Roman" panose="02020603050405020304" pitchFamily="18" charset="0"/>
                <a:cs typeface="Times New Roman" panose="02020603050405020304" pitchFamily="18" charset="0"/>
              </a:rPr>
              <a:t>РИСОВАНИЕ ВАТНЫМИ ПАЛОЧКАМИ</a:t>
            </a:r>
            <a:endParaRPr lang="ru-RU" b="0" i="0" dirty="0" smtClean="0">
              <a:solidFill>
                <a:srgbClr val="002060"/>
              </a:solidFill>
              <a:effectLst/>
              <a:latin typeface="Times New Roman" panose="02020603050405020304" pitchFamily="18" charset="0"/>
              <a:cs typeface="Times New Roman" panose="02020603050405020304" pitchFamily="18" charset="0"/>
            </a:endParaRPr>
          </a:p>
          <a:p>
            <a:pPr algn="just"/>
            <a:r>
              <a:rPr lang="ru-RU" b="0" i="0" dirty="0" smtClean="0">
                <a:solidFill>
                  <a:srgbClr val="002060"/>
                </a:solidFill>
                <a:effectLst/>
                <a:latin typeface="Times New Roman" panose="02020603050405020304" pitchFamily="18" charset="0"/>
                <a:cs typeface="Times New Roman" panose="02020603050405020304" pitchFamily="18" charset="0"/>
              </a:rPr>
              <a:t>В изобразительном искусстве существует стилистическое направление в живописи, которое называется «Пуантилизм» (от фр. </a:t>
            </a:r>
            <a:r>
              <a:rPr lang="ru-RU" b="0" i="0" dirty="0" err="1" smtClean="0">
                <a:solidFill>
                  <a:srgbClr val="002060"/>
                </a:solidFill>
                <a:effectLst/>
                <a:latin typeface="Times New Roman" panose="02020603050405020304" pitchFamily="18" charset="0"/>
                <a:cs typeface="Times New Roman" panose="02020603050405020304" pitchFamily="18" charset="0"/>
              </a:rPr>
              <a:t>point</a:t>
            </a:r>
            <a:r>
              <a:rPr lang="ru-RU" b="0" i="0" dirty="0" smtClean="0">
                <a:solidFill>
                  <a:srgbClr val="002060"/>
                </a:solidFill>
                <a:effectLst/>
                <a:latin typeface="Times New Roman" panose="02020603050405020304" pitchFamily="18" charset="0"/>
                <a:cs typeface="Times New Roman" panose="02020603050405020304" pitchFamily="18" charset="0"/>
              </a:rPr>
              <a:t> - точка). В его основе лежит манера письма раздельными мазками точечной или прямоугольной формы.</a:t>
            </a:r>
            <a:br>
              <a:rPr lang="ru-RU" b="0" i="0" dirty="0" smtClean="0">
                <a:solidFill>
                  <a:srgbClr val="002060"/>
                </a:solidFill>
                <a:effectLst/>
                <a:latin typeface="Times New Roman" panose="02020603050405020304" pitchFamily="18" charset="0"/>
                <a:cs typeface="Times New Roman" panose="02020603050405020304" pitchFamily="18" charset="0"/>
              </a:rPr>
            </a:br>
            <a:r>
              <a:rPr lang="ru-RU" b="0" i="0" dirty="0" smtClean="0">
                <a:solidFill>
                  <a:srgbClr val="002060"/>
                </a:solidFill>
                <a:effectLst/>
                <a:latin typeface="Times New Roman" panose="02020603050405020304" pitchFamily="18" charset="0"/>
                <a:cs typeface="Times New Roman" panose="02020603050405020304" pitchFamily="18" charset="0"/>
              </a:rPr>
              <a:t>Принцип данной техники прост: ребенок закрашивает картинку точками. Для этого необходимо обмакнуть ватную палочку в краску и нанести точки на рисунок, контур которого уже нарисован.</a:t>
            </a:r>
          </a:p>
          <a:p>
            <a:pPr algn="just"/>
            <a:r>
              <a:rPr lang="ru-RU" b="1" i="0" dirty="0" smtClean="0">
                <a:solidFill>
                  <a:srgbClr val="002060"/>
                </a:solidFill>
                <a:effectLst/>
                <a:latin typeface="Times New Roman" panose="02020603050405020304" pitchFamily="18" charset="0"/>
                <a:cs typeface="Times New Roman" panose="02020603050405020304" pitchFamily="18" charset="0"/>
              </a:rPr>
              <a:t>Материалы: </a:t>
            </a:r>
            <a:r>
              <a:rPr lang="ru-RU" b="0" i="0" dirty="0" smtClean="0">
                <a:solidFill>
                  <a:srgbClr val="002060"/>
                </a:solidFill>
                <a:effectLst/>
                <a:latin typeface="Times New Roman" panose="02020603050405020304" pitchFamily="18" charset="0"/>
                <a:cs typeface="Times New Roman" panose="02020603050405020304" pitchFamily="18" charset="0"/>
              </a:rPr>
              <a:t>1.Ватные палочки 2.Краска 3.Бумага 4.Баночка для воды</a:t>
            </a:r>
            <a:endParaRPr lang="ru-RU" b="0" i="0" dirty="0">
              <a:solidFill>
                <a:srgbClr val="002060"/>
              </a:solidFill>
              <a:effectLst/>
              <a:latin typeface="Times New Roman" panose="02020603050405020304" pitchFamily="18" charset="0"/>
              <a:cs typeface="Times New Roman" panose="02020603050405020304" pitchFamily="18" charset="0"/>
            </a:endParaRPr>
          </a:p>
        </p:txBody>
      </p:sp>
      <p:pic>
        <p:nvPicPr>
          <p:cNvPr id="27650" name="Picture 2" descr="https://luchik.ru/images/stati/unnamed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255" y="1486932"/>
            <a:ext cx="28575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2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2080" y="284481"/>
            <a:ext cx="9875520" cy="995679"/>
          </a:xfrm>
        </p:spPr>
        <p:txBody>
          <a:bodyPr/>
          <a:lstStyle/>
          <a:p>
            <a:pPr lvl="0" indent="180975" eaLnBrk="0" hangingPunct="0">
              <a:defRPr/>
            </a:pPr>
            <a:r>
              <a:rPr lang="ru-RU" sz="2800" b="1" i="1" dirty="0" smtClean="0">
                <a:solidFill>
                  <a:srgbClr val="04617B">
                    <a:lumMod val="50000"/>
                  </a:srgbClr>
                </a:solidFill>
                <a:latin typeface="Times New Roman" pitchFamily="18" charset="0"/>
                <a:ea typeface="+mn-ea"/>
                <a:cs typeface="Times New Roman" pitchFamily="18" charset="0"/>
              </a:rPr>
              <a:t> </a:t>
            </a:r>
            <a:endParaRPr lang="ru-RU" dirty="0"/>
          </a:p>
        </p:txBody>
      </p:sp>
      <p:sp>
        <p:nvSpPr>
          <p:cNvPr id="3" name="Подзаголовок 2"/>
          <p:cNvSpPr>
            <a:spLocks noGrp="1"/>
          </p:cNvSpPr>
          <p:nvPr>
            <p:ph type="subTitle" idx="1"/>
          </p:nvPr>
        </p:nvSpPr>
        <p:spPr>
          <a:xfrm>
            <a:off x="4206240" y="2987041"/>
            <a:ext cx="6929120" cy="1950720"/>
          </a:xfrm>
        </p:spPr>
        <p:txBody>
          <a:bodyPr/>
          <a:lstStyle/>
          <a:p>
            <a:pPr lvl="0" algn="l" eaLnBrk="0" hangingPunct="0">
              <a:spcBef>
                <a:spcPct val="0"/>
              </a:spcBef>
              <a:tabLst>
                <a:tab pos="368300" algn="l"/>
              </a:tabLst>
              <a:defRPr/>
            </a:pPr>
            <a:r>
              <a:rPr lang="ru-RU" sz="1800" b="1" i="1" u="sng" dirty="0" smtClean="0">
                <a:solidFill>
                  <a:srgbClr val="04617B">
                    <a:lumMod val="50000"/>
                  </a:srgbClr>
                </a:solidFill>
                <a:latin typeface="Times New Roman" pitchFamily="18" charset="0"/>
                <a:cs typeface="Times New Roman" pitchFamily="18" charset="0"/>
              </a:rPr>
              <a:t> </a:t>
            </a:r>
            <a:endParaRPr lang="ru-RU" dirty="0"/>
          </a:p>
        </p:txBody>
      </p:sp>
      <p:sp>
        <p:nvSpPr>
          <p:cNvPr id="4" name="Прямоугольник 3"/>
          <p:cNvSpPr/>
          <p:nvPr/>
        </p:nvSpPr>
        <p:spPr>
          <a:xfrm>
            <a:off x="1097280" y="1280160"/>
            <a:ext cx="4917440" cy="369332"/>
          </a:xfrm>
          <a:prstGeom prst="rect">
            <a:avLst/>
          </a:prstGeom>
        </p:spPr>
        <p:txBody>
          <a:bodyPr wrap="square">
            <a:spAutoFit/>
          </a:bodyPr>
          <a:lstStyle/>
          <a:p>
            <a:pPr lvl="0" algn="ctr" eaLnBrk="0" fontAlgn="base" hangingPunct="0">
              <a:spcBef>
                <a:spcPct val="0"/>
              </a:spcBef>
              <a:spcAft>
                <a:spcPct val="0"/>
              </a:spcAft>
              <a:tabLst>
                <a:tab pos="180975" algn="l"/>
              </a:tabLs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endParaRPr>
          </a:p>
        </p:txBody>
      </p:sp>
      <p:sp>
        <p:nvSpPr>
          <p:cNvPr id="5" name="Прямоугольник 4"/>
          <p:cNvSpPr/>
          <p:nvPr/>
        </p:nvSpPr>
        <p:spPr>
          <a:xfrm>
            <a:off x="6746240" y="1117600"/>
            <a:ext cx="4389120" cy="369332"/>
          </a:xfrm>
          <a:prstGeom prst="rect">
            <a:avLst/>
          </a:prstGeom>
        </p:spPr>
        <p:txBody>
          <a:bodyPr wrap="square">
            <a:spAutoFit/>
          </a:bodyPr>
          <a:lstStyle/>
          <a:p>
            <a:pPr lvl="0" eaLnBrk="0" fontAlgn="base" hangingPunct="0">
              <a:spcBef>
                <a:spcPct val="0"/>
              </a:spcBef>
              <a:spcAft>
                <a:spcPct val="0"/>
              </a:spcAft>
              <a:defRPr/>
            </a:pPr>
            <a:r>
              <a:rPr lang="ru-RU" b="1" i="1" u="sng" dirty="0" smtClean="0">
                <a:solidFill>
                  <a:srgbClr val="04617B">
                    <a:lumMod val="50000"/>
                  </a:srgbClr>
                </a:solidFill>
                <a:latin typeface="Times New Roman" pitchFamily="18" charset="0"/>
                <a:cs typeface="Times New Roman" pitchFamily="18" charset="0"/>
              </a:rPr>
              <a:t> </a:t>
            </a:r>
            <a:r>
              <a:rPr lang="ru-RU" i="1"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7252070" y="6792933"/>
            <a:ext cx="8612200" cy="820225"/>
          </a:xfrm>
          <a:prstGeom prst="rect">
            <a:avLst/>
          </a:prstGeom>
        </p:spPr>
      </p:pic>
      <p:sp>
        <p:nvSpPr>
          <p:cNvPr id="7" name="Прямоугольник 6"/>
          <p:cNvSpPr/>
          <p:nvPr/>
        </p:nvSpPr>
        <p:spPr>
          <a:xfrm>
            <a:off x="1056640" y="1117600"/>
            <a:ext cx="3929017" cy="3693319"/>
          </a:xfrm>
          <a:prstGeom prst="rect">
            <a:avLst/>
          </a:prstGeom>
        </p:spPr>
        <p:txBody>
          <a:bodyPr wrap="square">
            <a:spAutoFit/>
          </a:bodyPr>
          <a:lstStyle/>
          <a:p>
            <a:pPr algn="just"/>
            <a:r>
              <a:rPr lang="ru-RU" b="1" i="0" dirty="0" smtClean="0">
                <a:solidFill>
                  <a:srgbClr val="002060"/>
                </a:solidFill>
                <a:effectLst/>
                <a:latin typeface="Times New Roman" panose="02020603050405020304" pitchFamily="18" charset="0"/>
                <a:cs typeface="Times New Roman" panose="02020603050405020304" pitchFamily="18" charset="0"/>
              </a:rPr>
              <a:t>ПЛАСТИЛИНОГРАФИЯ</a:t>
            </a:r>
            <a:endParaRPr lang="ru-RU" b="0" i="0" dirty="0" smtClean="0">
              <a:solidFill>
                <a:srgbClr val="002060"/>
              </a:solidFill>
              <a:effectLst/>
              <a:latin typeface="Times New Roman" panose="02020603050405020304" pitchFamily="18" charset="0"/>
              <a:cs typeface="Times New Roman" panose="02020603050405020304" pitchFamily="18" charset="0"/>
            </a:endParaRPr>
          </a:p>
          <a:p>
            <a:pPr algn="just"/>
            <a:r>
              <a:rPr lang="ru-RU" b="0" i="0" dirty="0" smtClean="0">
                <a:solidFill>
                  <a:srgbClr val="002060"/>
                </a:solidFill>
                <a:effectLst/>
                <a:latin typeface="Times New Roman" panose="02020603050405020304" pitchFamily="18" charset="0"/>
                <a:cs typeface="Times New Roman" panose="02020603050405020304" pitchFamily="18" charset="0"/>
              </a:rPr>
              <a:t>Техника, в которой используется пластилин для создания картин с изображением </a:t>
            </a:r>
            <a:r>
              <a:rPr lang="ru-RU" b="0" i="0" dirty="0" err="1" smtClean="0">
                <a:solidFill>
                  <a:srgbClr val="002060"/>
                </a:solidFill>
                <a:effectLst/>
                <a:latin typeface="Times New Roman" panose="02020603050405020304" pitchFamily="18" charset="0"/>
                <a:cs typeface="Times New Roman" panose="02020603050405020304" pitchFamily="18" charset="0"/>
              </a:rPr>
              <a:t>полуобъемных</a:t>
            </a:r>
            <a:r>
              <a:rPr lang="ru-RU" b="0" i="0" dirty="0" smtClean="0">
                <a:solidFill>
                  <a:srgbClr val="002060"/>
                </a:solidFill>
                <a:effectLst/>
                <a:latin typeface="Times New Roman" panose="02020603050405020304" pitchFamily="18" charset="0"/>
                <a:cs typeface="Times New Roman" panose="02020603050405020304" pitchFamily="18" charset="0"/>
              </a:rPr>
              <a:t> объектов на горизонтальной поверхности. Для поверхности (основы) используются плотная бумага, картон, дерево. Для декорирования изображения можно использовать бисер, бусины, природные материалы и прочее.</a:t>
            </a:r>
          </a:p>
          <a:p>
            <a:pPr algn="just"/>
            <a:r>
              <a:rPr lang="ru-RU" b="1" i="0" dirty="0" smtClean="0">
                <a:solidFill>
                  <a:srgbClr val="002060"/>
                </a:solidFill>
                <a:effectLst/>
                <a:latin typeface="Times New Roman" panose="02020603050405020304" pitchFamily="18" charset="0"/>
                <a:cs typeface="Times New Roman" panose="02020603050405020304" pitchFamily="18" charset="0"/>
              </a:rPr>
              <a:t>Материалы:</a:t>
            </a:r>
            <a:r>
              <a:rPr lang="ru-RU" b="0" i="0" dirty="0" smtClean="0">
                <a:solidFill>
                  <a:srgbClr val="002060"/>
                </a:solidFill>
                <a:effectLst/>
                <a:latin typeface="Times New Roman" panose="02020603050405020304" pitchFamily="18" charset="0"/>
                <a:cs typeface="Times New Roman" panose="02020603050405020304" pitchFamily="18" charset="0"/>
              </a:rPr>
              <a:t> 1.Пластилин 2.Основа 3.Бусины/Бисер 4.Стеки</a:t>
            </a:r>
            <a:endParaRPr lang="ru-RU" b="0" i="0" dirty="0">
              <a:solidFill>
                <a:srgbClr val="002060"/>
              </a:solidFill>
              <a:effectLst/>
              <a:latin typeface="Times New Roman" panose="02020603050405020304" pitchFamily="18" charset="0"/>
              <a:cs typeface="Times New Roman" panose="02020603050405020304" pitchFamily="18" charset="0"/>
            </a:endParaRPr>
          </a:p>
        </p:txBody>
      </p:sp>
      <p:pic>
        <p:nvPicPr>
          <p:cNvPr id="28674" name="Picture 2" descr="https://luchik.ru/images/stati/unnamed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177" y="1117600"/>
            <a:ext cx="4983480" cy="471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50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2080" y="284481"/>
            <a:ext cx="9875520" cy="995679"/>
          </a:xfrm>
        </p:spPr>
        <p:txBody>
          <a:bodyPr/>
          <a:lstStyle/>
          <a:p>
            <a:pPr lvl="0" indent="180975" eaLnBrk="0" hangingPunct="0">
              <a:defRPr/>
            </a:pPr>
            <a:r>
              <a:rPr lang="ru-RU" sz="2800" b="1" i="1" dirty="0">
                <a:solidFill>
                  <a:srgbClr val="04617B">
                    <a:lumMod val="50000"/>
                  </a:srgbClr>
                </a:solidFill>
                <a:latin typeface="Times New Roman" pitchFamily="18" charset="0"/>
                <a:ea typeface="+mn-ea"/>
                <a:cs typeface="Times New Roman" pitchFamily="18" charset="0"/>
              </a:rPr>
              <a:t>Нетрадиционные техники рисования </a:t>
            </a:r>
            <a:br>
              <a:rPr lang="ru-RU" sz="2800" b="1" i="1" dirty="0">
                <a:solidFill>
                  <a:srgbClr val="04617B">
                    <a:lumMod val="50000"/>
                  </a:srgbClr>
                </a:solidFill>
                <a:latin typeface="Times New Roman" pitchFamily="18" charset="0"/>
                <a:ea typeface="+mn-ea"/>
                <a:cs typeface="Times New Roman" pitchFamily="18" charset="0"/>
              </a:rPr>
            </a:br>
            <a:r>
              <a:rPr lang="ru-RU" sz="2800" b="1" i="1" dirty="0">
                <a:solidFill>
                  <a:srgbClr val="04617B">
                    <a:lumMod val="50000"/>
                  </a:srgbClr>
                </a:solidFill>
                <a:latin typeface="Times New Roman" pitchFamily="18" charset="0"/>
                <a:ea typeface="+mn-ea"/>
                <a:cs typeface="Times New Roman" pitchFamily="18" charset="0"/>
              </a:rPr>
              <a:t>в разных возрастных группах детского сада</a:t>
            </a:r>
            <a:r>
              <a:rPr lang="ru-RU" sz="2800" b="1" i="1" dirty="0">
                <a:solidFill>
                  <a:srgbClr val="04617B">
                    <a:lumMod val="50000"/>
                  </a:srgbClr>
                </a:solidFill>
                <a:latin typeface="Times New Roman" pitchFamily="18" charset="0"/>
                <a:ea typeface="+mn-ea"/>
                <a:cs typeface="+mn-cs"/>
              </a:rPr>
              <a:t/>
            </a:r>
            <a:br>
              <a:rPr lang="ru-RU" sz="2800" b="1" i="1" dirty="0">
                <a:solidFill>
                  <a:srgbClr val="04617B">
                    <a:lumMod val="50000"/>
                  </a:srgbClr>
                </a:solidFill>
                <a:latin typeface="Times New Roman" pitchFamily="18" charset="0"/>
                <a:ea typeface="+mn-ea"/>
                <a:cs typeface="+mn-cs"/>
              </a:rPr>
            </a:br>
            <a:endParaRPr lang="ru-RU" dirty="0"/>
          </a:p>
        </p:txBody>
      </p:sp>
      <p:sp>
        <p:nvSpPr>
          <p:cNvPr id="3" name="Подзаголовок 2"/>
          <p:cNvSpPr>
            <a:spLocks noGrp="1"/>
          </p:cNvSpPr>
          <p:nvPr>
            <p:ph type="subTitle" idx="1"/>
          </p:nvPr>
        </p:nvSpPr>
        <p:spPr>
          <a:xfrm>
            <a:off x="4206240" y="2987041"/>
            <a:ext cx="6929120" cy="1950720"/>
          </a:xfrm>
        </p:spPr>
        <p:txBody>
          <a:bodyPr/>
          <a:lstStyle/>
          <a:p>
            <a:pPr lvl="0" algn="l" eaLnBrk="0" hangingPunct="0">
              <a:spcBef>
                <a:spcPct val="0"/>
              </a:spcBef>
              <a:tabLst>
                <a:tab pos="368300" algn="l"/>
              </a:tabLst>
              <a:defRPr/>
            </a:pPr>
            <a:r>
              <a:rPr lang="ru-RU" sz="1800" b="1" i="1" u="sng" dirty="0">
                <a:solidFill>
                  <a:srgbClr val="04617B">
                    <a:lumMod val="50000"/>
                  </a:srgbClr>
                </a:solidFill>
                <a:latin typeface="Times New Roman" pitchFamily="18" charset="0"/>
                <a:cs typeface="Times New Roman" pitchFamily="18" charset="0"/>
              </a:rPr>
              <a:t>Старшая и подготовительная группа (5-7 лет)</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монотипия пейзажная</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 рисование зубной </a:t>
            </a:r>
            <a:r>
              <a:rPr lang="ru-RU" sz="1800" i="1">
                <a:solidFill>
                  <a:srgbClr val="04617B">
                    <a:lumMod val="50000"/>
                  </a:srgbClr>
                </a:solidFill>
                <a:latin typeface="Times New Roman" pitchFamily="18" charset="0"/>
                <a:cs typeface="Times New Roman" pitchFamily="18" charset="0"/>
              </a:rPr>
              <a:t>щеткой </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 </a:t>
            </a:r>
            <a:r>
              <a:rPr lang="ru-RU" sz="1800" i="1" dirty="0" err="1">
                <a:solidFill>
                  <a:srgbClr val="04617B">
                    <a:lumMod val="50000"/>
                  </a:srgbClr>
                </a:solidFill>
                <a:latin typeface="Times New Roman" pitchFamily="18" charset="0"/>
                <a:cs typeface="Times New Roman" pitchFamily="18" charset="0"/>
              </a:rPr>
              <a:t>набрызг</a:t>
            </a:r>
            <a:r>
              <a:rPr lang="ru-RU" sz="1800" i="1" dirty="0">
                <a:solidFill>
                  <a:srgbClr val="04617B">
                    <a:lumMod val="50000"/>
                  </a:srgbClr>
                </a:solidFill>
                <a:latin typeface="Times New Roman" pitchFamily="18" charset="0"/>
                <a:cs typeface="Times New Roman" pitchFamily="18" charset="0"/>
              </a:rPr>
              <a:t> </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воздушные фломастеры</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 </a:t>
            </a:r>
            <a:r>
              <a:rPr lang="ru-RU" sz="1800" i="1" dirty="0" err="1">
                <a:solidFill>
                  <a:srgbClr val="04617B">
                    <a:lumMod val="50000"/>
                  </a:srgbClr>
                </a:solidFill>
                <a:latin typeface="Times New Roman" pitchFamily="18" charset="0"/>
                <a:cs typeface="Times New Roman" pitchFamily="18" charset="0"/>
              </a:rPr>
              <a:t>кляксография</a:t>
            </a:r>
            <a:r>
              <a:rPr lang="ru-RU" sz="1800" i="1" dirty="0">
                <a:solidFill>
                  <a:srgbClr val="04617B">
                    <a:lumMod val="50000"/>
                  </a:srgbClr>
                </a:solidFill>
                <a:latin typeface="Times New Roman" pitchFamily="18" charset="0"/>
                <a:cs typeface="Times New Roman" pitchFamily="18" charset="0"/>
              </a:rPr>
              <a:t> с трубочкой </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фотокопия – рисование свечой</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err="1">
                <a:solidFill>
                  <a:srgbClr val="04617B">
                    <a:lumMod val="50000"/>
                  </a:srgbClr>
                </a:solidFill>
                <a:latin typeface="Times New Roman" pitchFamily="18" charset="0"/>
                <a:cs typeface="Times New Roman" pitchFamily="18" charset="0"/>
              </a:rPr>
              <a:t>граттаж</a:t>
            </a:r>
            <a:r>
              <a:rPr lang="ru-RU" sz="1800" i="1" dirty="0">
                <a:solidFill>
                  <a:srgbClr val="04617B">
                    <a:lumMod val="50000"/>
                  </a:srgbClr>
                </a:solidFill>
                <a:latin typeface="Times New Roman" pitchFamily="18" charset="0"/>
                <a:cs typeface="Times New Roman" pitchFamily="18" charset="0"/>
              </a:rPr>
              <a:t> черно- белый, цветной</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рисование нитками</a:t>
            </a:r>
            <a:endParaRPr lang="ru-RU" sz="1800" i="1" dirty="0">
              <a:solidFill>
                <a:srgbClr val="04617B">
                  <a:lumMod val="50000"/>
                </a:srgbClr>
              </a:solidFill>
              <a:latin typeface="Times New Roman" pitchFamily="18" charset="0"/>
            </a:endParaRPr>
          </a:p>
          <a:p>
            <a:pPr marL="342900" lvl="0" indent="-342900" algn="l" eaLnBrk="0" hangingPunct="0">
              <a:spcBef>
                <a:spcPct val="0"/>
              </a:spcBef>
              <a:buClr>
                <a:srgbClr val="DBF5F9">
                  <a:lumMod val="10000"/>
                </a:srgbClr>
              </a:buClr>
              <a:buFont typeface="Arial" pitchFamily="34" charset="0"/>
              <a:buChar char="•"/>
              <a:tabLst>
                <a:tab pos="368300" algn="l"/>
              </a:tabLst>
              <a:defRPr/>
            </a:pPr>
            <a:r>
              <a:rPr lang="ru-RU" sz="1800" i="1" dirty="0">
                <a:solidFill>
                  <a:srgbClr val="04617B">
                    <a:lumMod val="50000"/>
                  </a:srgbClr>
                </a:solidFill>
                <a:latin typeface="Times New Roman" pitchFamily="18" charset="0"/>
                <a:cs typeface="Times New Roman" pitchFamily="18" charset="0"/>
              </a:rPr>
              <a:t>рисование солью, песком, манкой</a:t>
            </a:r>
            <a:endParaRPr lang="ru-RU" sz="1800" i="1" dirty="0">
              <a:solidFill>
                <a:srgbClr val="04617B">
                  <a:lumMod val="50000"/>
                </a:srgbClr>
              </a:solidFill>
              <a:latin typeface="Times New Roman" pitchFamily="18" charset="0"/>
            </a:endParaRPr>
          </a:p>
          <a:p>
            <a:endParaRPr lang="ru-RU" dirty="0"/>
          </a:p>
        </p:txBody>
      </p:sp>
      <p:sp>
        <p:nvSpPr>
          <p:cNvPr id="4" name="Прямоугольник 3"/>
          <p:cNvSpPr/>
          <p:nvPr/>
        </p:nvSpPr>
        <p:spPr>
          <a:xfrm>
            <a:off x="1097280" y="1280160"/>
            <a:ext cx="4917440" cy="2031325"/>
          </a:xfrm>
          <a:prstGeom prst="rect">
            <a:avLst/>
          </a:prstGeom>
        </p:spPr>
        <p:txBody>
          <a:bodyPr wrap="square">
            <a:spAutoFit/>
          </a:bodyPr>
          <a:lstStyle/>
          <a:p>
            <a:pPr lvl="0" algn="ctr" eaLnBrk="0" fontAlgn="base" hangingPunct="0">
              <a:spcBef>
                <a:spcPct val="0"/>
              </a:spcBef>
              <a:spcAft>
                <a:spcPct val="0"/>
              </a:spcAft>
              <a:tabLst>
                <a:tab pos="180975" algn="l"/>
              </a:tabLst>
              <a:defRPr/>
            </a:pPr>
            <a:r>
              <a:rPr lang="ru-RU" b="1" i="1" u="sng" dirty="0">
                <a:solidFill>
                  <a:srgbClr val="04617B">
                    <a:lumMod val="50000"/>
                  </a:srgbClr>
                </a:solidFill>
                <a:latin typeface="Times New Roman" pitchFamily="18" charset="0"/>
                <a:cs typeface="Times New Roman" pitchFamily="18" charset="0"/>
              </a:rPr>
              <a:t>Младшая группа </a:t>
            </a:r>
            <a:r>
              <a:rPr lang="ru-RU" b="1" i="1" u="sng" dirty="0" smtClean="0">
                <a:solidFill>
                  <a:srgbClr val="04617B">
                    <a:lumMod val="50000"/>
                  </a:srgbClr>
                </a:solidFill>
                <a:latin typeface="Times New Roman" pitchFamily="18" charset="0"/>
                <a:cs typeface="Times New Roman" pitchFamily="18" charset="0"/>
              </a:rPr>
              <a:t>(3-4 </a:t>
            </a:r>
            <a:r>
              <a:rPr lang="ru-RU" b="1" i="1" u="sng" dirty="0">
                <a:solidFill>
                  <a:srgbClr val="04617B">
                    <a:lumMod val="50000"/>
                  </a:srgbClr>
                </a:solidFill>
                <a:latin typeface="Times New Roman" pitchFamily="18" charset="0"/>
                <a:cs typeface="Times New Roman" pitchFamily="18" charset="0"/>
              </a:rPr>
              <a:t>года)</a:t>
            </a:r>
            <a:endParaRPr lang="ru-RU" i="1" dirty="0">
              <a:solidFill>
                <a:srgbClr val="04617B">
                  <a:lumMod val="50000"/>
                </a:srgbClr>
              </a:solidFill>
              <a:latin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tabLst>
                <a:tab pos="180975" algn="l"/>
              </a:tabLst>
              <a:defRPr/>
            </a:pPr>
            <a:r>
              <a:rPr lang="ru-RU" i="1" dirty="0">
                <a:solidFill>
                  <a:srgbClr val="04617B">
                    <a:lumMod val="50000"/>
                  </a:srgbClr>
                </a:solidFill>
                <a:latin typeface="Times New Roman" pitchFamily="18" charset="0"/>
                <a:cs typeface="Times New Roman" pitchFamily="18" charset="0"/>
              </a:rPr>
              <a:t> рисование  жесткой полусухой кистью </a:t>
            </a:r>
            <a:endParaRPr lang="ru-RU" i="1" dirty="0">
              <a:solidFill>
                <a:srgbClr val="04617B">
                  <a:lumMod val="50000"/>
                </a:srgbClr>
              </a:solidFill>
              <a:latin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tabLst>
                <a:tab pos="180975" algn="l"/>
              </a:tabLst>
              <a:defRPr/>
            </a:pPr>
            <a:r>
              <a:rPr lang="ru-RU" i="1" dirty="0">
                <a:solidFill>
                  <a:srgbClr val="04617B">
                    <a:lumMod val="50000"/>
                  </a:srgbClr>
                </a:solidFill>
                <a:latin typeface="Times New Roman" pitchFamily="18" charset="0"/>
                <a:cs typeface="Times New Roman" pitchFamily="18" charset="0"/>
              </a:rPr>
              <a:t> рисование пальчиком </a:t>
            </a:r>
            <a:endParaRPr lang="ru-RU" i="1" dirty="0">
              <a:solidFill>
                <a:srgbClr val="04617B">
                  <a:lumMod val="50000"/>
                </a:srgbClr>
              </a:solidFill>
              <a:latin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tabLst>
                <a:tab pos="180975" algn="l"/>
              </a:tabLst>
              <a:defRPr/>
            </a:pPr>
            <a:r>
              <a:rPr lang="ru-RU" i="1" dirty="0">
                <a:solidFill>
                  <a:srgbClr val="04617B">
                    <a:lumMod val="50000"/>
                  </a:srgbClr>
                </a:solidFill>
                <a:latin typeface="Times New Roman" pitchFamily="18" charset="0"/>
                <a:cs typeface="Times New Roman" pitchFamily="18" charset="0"/>
              </a:rPr>
              <a:t> рисование ладошкой </a:t>
            </a:r>
            <a:endParaRPr lang="ru-RU" i="1" dirty="0">
              <a:solidFill>
                <a:srgbClr val="04617B">
                  <a:lumMod val="50000"/>
                </a:srgbClr>
              </a:solidFill>
              <a:latin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tabLst>
                <a:tab pos="180975" algn="l"/>
              </a:tabLst>
              <a:defRPr/>
            </a:pPr>
            <a:r>
              <a:rPr lang="ru-RU" i="1" dirty="0">
                <a:solidFill>
                  <a:srgbClr val="04617B">
                    <a:lumMod val="50000"/>
                  </a:srgbClr>
                </a:solidFill>
                <a:latin typeface="Times New Roman" pitchFamily="18" charset="0"/>
                <a:cs typeface="Times New Roman" pitchFamily="18" charset="0"/>
              </a:rPr>
              <a:t> рисование ватной палочкой</a:t>
            </a:r>
            <a:endParaRPr lang="ru-RU" i="1" dirty="0">
              <a:solidFill>
                <a:srgbClr val="04617B">
                  <a:lumMod val="50000"/>
                </a:srgbClr>
              </a:solidFill>
              <a:latin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tabLst>
                <a:tab pos="180975" algn="l"/>
              </a:tabLst>
              <a:defRPr/>
            </a:pPr>
            <a:r>
              <a:rPr lang="ru-RU" i="1" dirty="0">
                <a:solidFill>
                  <a:srgbClr val="04617B">
                    <a:lumMod val="50000"/>
                  </a:srgbClr>
                </a:solidFill>
                <a:latin typeface="Times New Roman" pitchFamily="18" charset="0"/>
                <a:cs typeface="Times New Roman" pitchFamily="18" charset="0"/>
              </a:rPr>
              <a:t> печатками из картофеля</a:t>
            </a:r>
            <a:endParaRPr lang="ru-RU" i="1" dirty="0">
              <a:solidFill>
                <a:srgbClr val="04617B">
                  <a:lumMod val="50000"/>
                </a:srgbClr>
              </a:solidFill>
              <a:latin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tabLst>
                <a:tab pos="180975" algn="l"/>
              </a:tabLst>
              <a:defRPr/>
            </a:pPr>
            <a:r>
              <a:rPr lang="ru-RU" i="1" dirty="0">
                <a:solidFill>
                  <a:srgbClr val="04617B">
                    <a:lumMod val="50000"/>
                  </a:srgbClr>
                </a:solidFill>
                <a:latin typeface="Times New Roman" pitchFamily="18" charset="0"/>
                <a:cs typeface="Times New Roman" pitchFamily="18" charset="0"/>
              </a:rPr>
              <a:t> оттиск пробкой</a:t>
            </a:r>
            <a:endParaRPr lang="ru-RU" i="1" dirty="0">
              <a:solidFill>
                <a:srgbClr val="04617B">
                  <a:lumMod val="50000"/>
                </a:srgbClr>
              </a:solidFill>
              <a:latin typeface="Times New Roman" pitchFamily="18" charset="0"/>
            </a:endParaRPr>
          </a:p>
        </p:txBody>
      </p:sp>
      <p:sp>
        <p:nvSpPr>
          <p:cNvPr id="5" name="Прямоугольник 4"/>
          <p:cNvSpPr/>
          <p:nvPr/>
        </p:nvSpPr>
        <p:spPr>
          <a:xfrm>
            <a:off x="6746240" y="1117600"/>
            <a:ext cx="4389120" cy="2031325"/>
          </a:xfrm>
          <a:prstGeom prst="rect">
            <a:avLst/>
          </a:prstGeom>
        </p:spPr>
        <p:txBody>
          <a:bodyPr wrap="square">
            <a:spAutoFit/>
          </a:bodyPr>
          <a:lstStyle/>
          <a:p>
            <a:pPr lvl="0" eaLnBrk="0" fontAlgn="base" hangingPunct="0">
              <a:spcBef>
                <a:spcPct val="0"/>
              </a:spcBef>
              <a:spcAft>
                <a:spcPct val="0"/>
              </a:spcAft>
              <a:defRPr/>
            </a:pPr>
            <a:r>
              <a:rPr lang="ru-RU" b="1" i="1" u="sng" dirty="0">
                <a:solidFill>
                  <a:srgbClr val="04617B">
                    <a:lumMod val="50000"/>
                  </a:srgbClr>
                </a:solidFill>
                <a:latin typeface="Times New Roman" pitchFamily="18" charset="0"/>
                <a:cs typeface="Times New Roman" pitchFamily="18" charset="0"/>
              </a:rPr>
              <a:t>Средняя группа (4-5 лет)</a:t>
            </a:r>
            <a:endParaRPr lang="ru-RU" i="1" dirty="0">
              <a:solidFill>
                <a:srgbClr val="04617B">
                  <a:lumMod val="50000"/>
                </a:srgbClr>
              </a:solidFill>
              <a:latin typeface="Times New Roman" pitchFamily="18" charset="0"/>
              <a:cs typeface="Times New Roman" pitchFamily="18" charset="0"/>
            </a:endParaRPr>
          </a:p>
          <a:p>
            <a:pPr lvl="0" eaLnBrk="0" fontAlgn="base" hangingPunct="0">
              <a:spcBef>
                <a:spcPct val="0"/>
              </a:spcBef>
              <a:spcAft>
                <a:spcPct val="0"/>
              </a:spcAft>
              <a:buClr>
                <a:srgbClr val="DBF5F9">
                  <a:lumMod val="10000"/>
                </a:srgbClr>
              </a:buClr>
              <a:buFont typeface="Arial" pitchFamily="34" charset="0"/>
              <a:buChar char="•"/>
              <a:defRPr/>
            </a:pPr>
            <a:r>
              <a:rPr lang="ru-RU" i="1" dirty="0">
                <a:solidFill>
                  <a:srgbClr val="04617B">
                    <a:lumMod val="50000"/>
                  </a:srgbClr>
                </a:solidFill>
                <a:latin typeface="Times New Roman" pitchFamily="18" charset="0"/>
                <a:cs typeface="Times New Roman" pitchFamily="18" charset="0"/>
              </a:rPr>
              <a:t> оттиск поролоном </a:t>
            </a:r>
          </a:p>
          <a:p>
            <a:pPr lvl="0" eaLnBrk="0" fontAlgn="base" hangingPunct="0">
              <a:spcBef>
                <a:spcPct val="0"/>
              </a:spcBef>
              <a:spcAft>
                <a:spcPct val="0"/>
              </a:spcAft>
              <a:buClr>
                <a:srgbClr val="DBF5F9">
                  <a:lumMod val="10000"/>
                </a:srgbClr>
              </a:buClr>
              <a:buFont typeface="Arial" pitchFamily="34" charset="0"/>
              <a:buChar char="•"/>
              <a:defRPr/>
            </a:pPr>
            <a:r>
              <a:rPr lang="ru-RU" i="1" dirty="0">
                <a:solidFill>
                  <a:srgbClr val="04617B">
                    <a:lumMod val="50000"/>
                  </a:srgbClr>
                </a:solidFill>
                <a:latin typeface="Times New Roman" pitchFamily="18" charset="0"/>
                <a:cs typeface="Times New Roman" pitchFamily="18" charset="0"/>
              </a:rPr>
              <a:t>оттиск печатками из ластика, листьев</a:t>
            </a:r>
          </a:p>
          <a:p>
            <a:pPr lvl="0" eaLnBrk="0" fontAlgn="base" hangingPunct="0">
              <a:spcBef>
                <a:spcPct val="0"/>
              </a:spcBef>
              <a:spcAft>
                <a:spcPct val="0"/>
              </a:spcAft>
              <a:buClr>
                <a:srgbClr val="DBF5F9">
                  <a:lumMod val="10000"/>
                </a:srgbClr>
              </a:buClr>
              <a:buFont typeface="Arial" pitchFamily="34" charset="0"/>
              <a:buChar char="•"/>
              <a:defRPr/>
            </a:pPr>
            <a:r>
              <a:rPr lang="ru-RU" i="1" dirty="0">
                <a:solidFill>
                  <a:srgbClr val="04617B">
                    <a:lumMod val="50000"/>
                  </a:srgbClr>
                </a:solidFill>
                <a:latin typeface="Times New Roman" pitchFamily="18" charset="0"/>
                <a:cs typeface="Times New Roman" pitchFamily="18" charset="0"/>
              </a:rPr>
              <a:t> восковые мелки + акварель</a:t>
            </a:r>
          </a:p>
          <a:p>
            <a:pPr lvl="0" eaLnBrk="0" fontAlgn="base" hangingPunct="0">
              <a:spcBef>
                <a:spcPct val="0"/>
              </a:spcBef>
              <a:spcAft>
                <a:spcPct val="0"/>
              </a:spcAft>
              <a:buClr>
                <a:srgbClr val="DBF5F9">
                  <a:lumMod val="10000"/>
                </a:srgbClr>
              </a:buClr>
              <a:buFont typeface="Arial" pitchFamily="34" charset="0"/>
              <a:buChar char="•"/>
              <a:defRPr/>
            </a:pPr>
            <a:r>
              <a:rPr lang="ru-RU" i="1" dirty="0">
                <a:solidFill>
                  <a:srgbClr val="04617B">
                    <a:lumMod val="50000"/>
                  </a:srgbClr>
                </a:solidFill>
                <a:latin typeface="Times New Roman" pitchFamily="18" charset="0"/>
                <a:cs typeface="Times New Roman" pitchFamily="18" charset="0"/>
              </a:rPr>
              <a:t>свеча +акварель</a:t>
            </a:r>
          </a:p>
          <a:p>
            <a:pPr lvl="0" eaLnBrk="0" fontAlgn="base" hangingPunct="0">
              <a:spcBef>
                <a:spcPct val="0"/>
              </a:spcBef>
              <a:spcAft>
                <a:spcPct val="0"/>
              </a:spcAft>
              <a:buClr>
                <a:srgbClr val="DBF5F9">
                  <a:lumMod val="10000"/>
                </a:srgbClr>
              </a:buClr>
              <a:buFont typeface="Arial" pitchFamily="34" charset="0"/>
              <a:buChar char="•"/>
              <a:defRPr/>
            </a:pPr>
            <a:r>
              <a:rPr lang="ru-RU" i="1" dirty="0">
                <a:solidFill>
                  <a:srgbClr val="04617B">
                    <a:lumMod val="50000"/>
                  </a:srgbClr>
                </a:solidFill>
                <a:latin typeface="Times New Roman" pitchFamily="18" charset="0"/>
                <a:cs typeface="Times New Roman" pitchFamily="18" charset="0"/>
              </a:rPr>
              <a:t> рисование мятой бумагой</a:t>
            </a:r>
          </a:p>
          <a:p>
            <a:pPr lvl="0" eaLnBrk="0" fontAlgn="base" hangingPunct="0">
              <a:spcBef>
                <a:spcPct val="0"/>
              </a:spcBef>
              <a:spcAft>
                <a:spcPct val="0"/>
              </a:spcAft>
              <a:buClr>
                <a:srgbClr val="DBF5F9">
                  <a:lumMod val="10000"/>
                </a:srgbClr>
              </a:buClr>
              <a:buFont typeface="Arial" pitchFamily="34" charset="0"/>
              <a:buChar char="•"/>
              <a:defRPr/>
            </a:pPr>
            <a:r>
              <a:rPr lang="ru-RU" i="1" dirty="0">
                <a:solidFill>
                  <a:srgbClr val="04617B">
                    <a:lumMod val="50000"/>
                  </a:srgbClr>
                </a:solidFill>
                <a:latin typeface="Times New Roman" pitchFamily="18" charset="0"/>
                <a:cs typeface="Times New Roman" pitchFamily="18" charset="0"/>
              </a:rPr>
              <a:t>монотипия предметная </a:t>
            </a:r>
          </a:p>
        </p:txBody>
      </p:sp>
    </p:spTree>
    <p:extLst>
      <p:ext uri="{BB962C8B-B14F-4D97-AF65-F5344CB8AC3E}">
        <p14:creationId xmlns:p14="http://schemas.microsoft.com/office/powerpoint/2010/main" val="3699411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2080" y="284481"/>
            <a:ext cx="9875520" cy="995679"/>
          </a:xfrm>
        </p:spPr>
        <p:txBody>
          <a:bodyPr/>
          <a:lstStyle/>
          <a:p>
            <a:pPr lvl="0" indent="180975" eaLnBrk="0" hangingPunct="0">
              <a:defRPr/>
            </a:pPr>
            <a:r>
              <a:rPr lang="ru-RU" sz="2800" b="1" i="1" dirty="0" smtClean="0">
                <a:solidFill>
                  <a:srgbClr val="04617B">
                    <a:lumMod val="50000"/>
                  </a:srgbClr>
                </a:solidFill>
                <a:latin typeface="Times New Roman" pitchFamily="18" charset="0"/>
                <a:ea typeface="+mn-ea"/>
                <a:cs typeface="Times New Roman" pitchFamily="18" charset="0"/>
              </a:rPr>
              <a:t> </a:t>
            </a:r>
            <a:endParaRPr lang="ru-RU" dirty="0"/>
          </a:p>
        </p:txBody>
      </p:sp>
      <p:sp>
        <p:nvSpPr>
          <p:cNvPr id="3" name="Подзаголовок 2"/>
          <p:cNvSpPr>
            <a:spLocks noGrp="1"/>
          </p:cNvSpPr>
          <p:nvPr>
            <p:ph type="subTitle" idx="1"/>
          </p:nvPr>
        </p:nvSpPr>
        <p:spPr>
          <a:xfrm>
            <a:off x="4206240" y="2987041"/>
            <a:ext cx="6929120" cy="1950720"/>
          </a:xfrm>
        </p:spPr>
        <p:txBody>
          <a:bodyPr/>
          <a:lstStyle/>
          <a:p>
            <a:pPr lvl="0" algn="l" eaLnBrk="0" hangingPunct="0">
              <a:spcBef>
                <a:spcPct val="0"/>
              </a:spcBef>
              <a:tabLst>
                <a:tab pos="368300" algn="l"/>
              </a:tabLst>
              <a:defRPr/>
            </a:pPr>
            <a:r>
              <a:rPr lang="ru-RU" sz="1800" b="1" i="1" u="sng" dirty="0" smtClean="0">
                <a:solidFill>
                  <a:srgbClr val="04617B">
                    <a:lumMod val="50000"/>
                  </a:srgbClr>
                </a:solidFill>
                <a:latin typeface="Times New Roman" pitchFamily="18" charset="0"/>
                <a:cs typeface="Times New Roman" pitchFamily="18" charset="0"/>
              </a:rPr>
              <a:t> </a:t>
            </a:r>
            <a:endParaRPr lang="ru-RU" dirty="0"/>
          </a:p>
        </p:txBody>
      </p:sp>
      <p:sp>
        <p:nvSpPr>
          <p:cNvPr id="4" name="Прямоугольник 3"/>
          <p:cNvSpPr/>
          <p:nvPr/>
        </p:nvSpPr>
        <p:spPr>
          <a:xfrm>
            <a:off x="1097280" y="1280160"/>
            <a:ext cx="4917440" cy="369332"/>
          </a:xfrm>
          <a:prstGeom prst="rect">
            <a:avLst/>
          </a:prstGeom>
        </p:spPr>
        <p:txBody>
          <a:bodyPr wrap="square">
            <a:spAutoFit/>
          </a:bodyPr>
          <a:lstStyle/>
          <a:p>
            <a:pPr lvl="0" algn="ctr" eaLnBrk="0" fontAlgn="base" hangingPunct="0">
              <a:spcBef>
                <a:spcPct val="0"/>
              </a:spcBef>
              <a:spcAft>
                <a:spcPct val="0"/>
              </a:spcAft>
              <a:tabLst>
                <a:tab pos="180975" algn="l"/>
              </a:tabLs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endParaRPr>
          </a:p>
        </p:txBody>
      </p:sp>
      <p:sp>
        <p:nvSpPr>
          <p:cNvPr id="5" name="Прямоугольник 4"/>
          <p:cNvSpPr/>
          <p:nvPr/>
        </p:nvSpPr>
        <p:spPr>
          <a:xfrm>
            <a:off x="6746240" y="1117600"/>
            <a:ext cx="4389120" cy="369332"/>
          </a:xfrm>
          <a:prstGeom prst="rect">
            <a:avLst/>
          </a:prstGeom>
        </p:spPr>
        <p:txBody>
          <a:bodyPr wrap="square">
            <a:spAutoFit/>
          </a:bodyPr>
          <a:lstStyle/>
          <a:p>
            <a:pPr lvl="0" eaLnBrk="0" fontAlgn="base" hangingPunct="0">
              <a:spcBef>
                <a:spcPct val="0"/>
              </a:spcBef>
              <a:spcAft>
                <a:spcPct val="0"/>
              </a:spcAf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cs typeface="Times New Roman" pitchFamily="18" charset="0"/>
            </a:endParaRPr>
          </a:p>
        </p:txBody>
      </p:sp>
      <p:sp>
        <p:nvSpPr>
          <p:cNvPr id="6" name="Прямоугольник 5"/>
          <p:cNvSpPr/>
          <p:nvPr/>
        </p:nvSpPr>
        <p:spPr>
          <a:xfrm>
            <a:off x="1097280" y="1117600"/>
            <a:ext cx="1018032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0"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В результате развития изобразительной деятельности современными нетрадиционными средствами:</a:t>
            </a:r>
            <a:endParaRPr kumimoji="0" lang="ru-RU" sz="28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97280" y="2071707"/>
            <a:ext cx="10038080" cy="2234458"/>
          </a:xfrm>
          <a:prstGeom prst="rect">
            <a:avLst/>
          </a:prstGeom>
        </p:spPr>
        <p:txBody>
          <a:bodyPr wrap="square">
            <a:spAutoFit/>
          </a:bodyPr>
          <a:lstStyle/>
          <a:p>
            <a:pPr lvl="0">
              <a:spcBef>
                <a:spcPct val="20000"/>
              </a:spcBef>
              <a:buClr>
                <a:srgbClr val="0BD0D9"/>
              </a:buClr>
              <a:buSzPct val="95000"/>
            </a:pPr>
            <a:r>
              <a:rPr lang="ru-RU" sz="2400" dirty="0" smtClean="0">
                <a:solidFill>
                  <a:prstClr val="black"/>
                </a:solidFill>
                <a:latin typeface="Times New Roman" panose="02020603050405020304" pitchFamily="18" charset="0"/>
                <a:ea typeface="Microsoft JhengHei" pitchFamily="34" charset="-120"/>
              </a:rPr>
              <a:t>-Повысился </a:t>
            </a:r>
            <a:r>
              <a:rPr lang="ru-RU" sz="2400" dirty="0">
                <a:solidFill>
                  <a:prstClr val="black"/>
                </a:solidFill>
                <a:latin typeface="Times New Roman" panose="02020603050405020304" pitchFamily="18" charset="0"/>
                <a:ea typeface="Microsoft JhengHei" pitchFamily="34" charset="-120"/>
              </a:rPr>
              <a:t>уровень эмоционального благополучия дошкольников;</a:t>
            </a:r>
          </a:p>
          <a:p>
            <a:pPr lvl="0">
              <a:spcBef>
                <a:spcPct val="20000"/>
              </a:spcBef>
              <a:buClr>
                <a:srgbClr val="0BD0D9"/>
              </a:buClr>
              <a:buSzPct val="95000"/>
            </a:pPr>
            <a:r>
              <a:rPr lang="ru-RU" sz="2400" dirty="0" smtClean="0">
                <a:solidFill>
                  <a:prstClr val="black"/>
                </a:solidFill>
                <a:latin typeface="Times New Roman" panose="02020603050405020304" pitchFamily="18" charset="0"/>
                <a:ea typeface="Microsoft JhengHei" pitchFamily="34" charset="-120"/>
              </a:rPr>
              <a:t>-Дети </a:t>
            </a:r>
            <a:r>
              <a:rPr lang="ru-RU" sz="2400" dirty="0">
                <a:solidFill>
                  <a:prstClr val="black"/>
                </a:solidFill>
                <a:latin typeface="Times New Roman" panose="02020603050405020304" pitchFamily="18" charset="0"/>
                <a:ea typeface="Microsoft JhengHei" pitchFamily="34" charset="-120"/>
              </a:rPr>
              <a:t>проявляют больше самостоятельности, инициативы, творчества;</a:t>
            </a:r>
          </a:p>
          <a:p>
            <a:pPr lvl="0">
              <a:spcBef>
                <a:spcPct val="20000"/>
              </a:spcBef>
              <a:buClr>
                <a:srgbClr val="0BD0D9"/>
              </a:buClr>
              <a:buSzPct val="95000"/>
            </a:pPr>
            <a:r>
              <a:rPr lang="ru-RU" sz="2400" dirty="0" smtClean="0">
                <a:solidFill>
                  <a:prstClr val="black"/>
                </a:solidFill>
                <a:latin typeface="Times New Roman" panose="02020603050405020304" pitchFamily="18" charset="0"/>
                <a:ea typeface="Microsoft JhengHei" pitchFamily="34" charset="-120"/>
              </a:rPr>
              <a:t>-Через </a:t>
            </a:r>
            <a:r>
              <a:rPr lang="ru-RU" sz="2400" dirty="0">
                <a:solidFill>
                  <a:prstClr val="black"/>
                </a:solidFill>
                <a:latin typeface="Times New Roman" panose="02020603050405020304" pitchFamily="18" charset="0"/>
                <a:ea typeface="Microsoft JhengHei" pitchFamily="34" charset="-120"/>
              </a:rPr>
              <a:t>рисунок и цвет выражают свое отношение к окружающему миру;</a:t>
            </a:r>
          </a:p>
          <a:p>
            <a:pPr lvl="0">
              <a:spcBef>
                <a:spcPct val="20000"/>
              </a:spcBef>
              <a:buClr>
                <a:srgbClr val="0BD0D9"/>
              </a:buClr>
              <a:buSzPct val="95000"/>
            </a:pPr>
            <a:r>
              <a:rPr lang="ru-RU" sz="2400" dirty="0">
                <a:solidFill>
                  <a:prstClr val="black"/>
                </a:solidFill>
                <a:latin typeface="Times New Roman" panose="02020603050405020304" pitchFamily="18" charset="0"/>
                <a:ea typeface="Microsoft JhengHei" pitchFamily="34" charset="-120"/>
              </a:rPr>
              <a:t>-</a:t>
            </a:r>
            <a:r>
              <a:rPr lang="ru-RU" sz="2400" dirty="0" smtClean="0">
                <a:solidFill>
                  <a:prstClr val="black"/>
                </a:solidFill>
                <a:latin typeface="Times New Roman" panose="02020603050405020304" pitchFamily="18" charset="0"/>
                <a:ea typeface="Microsoft JhengHei" pitchFamily="34" charset="-120"/>
              </a:rPr>
              <a:t>Могут </a:t>
            </a:r>
            <a:r>
              <a:rPr lang="ru-RU" sz="2400" dirty="0">
                <a:solidFill>
                  <a:prstClr val="black"/>
                </a:solidFill>
                <a:latin typeface="Times New Roman" panose="02020603050405020304" pitchFamily="18" charset="0"/>
                <a:ea typeface="Microsoft JhengHei" pitchFamily="34" charset="-120"/>
              </a:rPr>
              <a:t>сочетать несколько техник для создания задуманного образа;</a:t>
            </a:r>
          </a:p>
          <a:p>
            <a:pPr lvl="0">
              <a:spcBef>
                <a:spcPct val="20000"/>
              </a:spcBef>
              <a:buClr>
                <a:srgbClr val="0BD0D9"/>
              </a:buClr>
              <a:buSzPct val="95000"/>
            </a:pPr>
            <a:r>
              <a:rPr lang="ru-RU" sz="2400" dirty="0" smtClean="0">
                <a:solidFill>
                  <a:prstClr val="black"/>
                </a:solidFill>
                <a:latin typeface="Times New Roman" panose="02020603050405020304" pitchFamily="18" charset="0"/>
                <a:ea typeface="Microsoft JhengHei" pitchFamily="34" charset="-120"/>
              </a:rPr>
              <a:t>-Дать </a:t>
            </a:r>
            <a:r>
              <a:rPr lang="ru-RU" sz="2400" dirty="0">
                <a:solidFill>
                  <a:prstClr val="black"/>
                </a:solidFill>
                <a:latin typeface="Times New Roman" panose="02020603050405020304" pitchFamily="18" charset="0"/>
                <a:ea typeface="Microsoft JhengHei" pitchFamily="34" charset="-120"/>
              </a:rPr>
              <a:t>оценку результатам деятельности.</a:t>
            </a:r>
          </a:p>
        </p:txBody>
      </p:sp>
    </p:spTree>
    <p:extLst>
      <p:ext uri="{BB962C8B-B14F-4D97-AF65-F5344CB8AC3E}">
        <p14:creationId xmlns:p14="http://schemas.microsoft.com/office/powerpoint/2010/main" val="3712975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2080" y="284481"/>
            <a:ext cx="9875520" cy="995679"/>
          </a:xfrm>
        </p:spPr>
        <p:txBody>
          <a:bodyPr/>
          <a:lstStyle/>
          <a:p>
            <a:pPr lvl="0" indent="180975" eaLnBrk="0" hangingPunct="0">
              <a:defRPr/>
            </a:pPr>
            <a:r>
              <a:rPr lang="ru-RU" sz="2800" b="1" i="1" dirty="0" smtClean="0">
                <a:solidFill>
                  <a:srgbClr val="04617B">
                    <a:lumMod val="50000"/>
                  </a:srgbClr>
                </a:solidFill>
                <a:latin typeface="Times New Roman" pitchFamily="18" charset="0"/>
                <a:ea typeface="+mn-ea"/>
                <a:cs typeface="Times New Roman" pitchFamily="18" charset="0"/>
              </a:rPr>
              <a:t> </a:t>
            </a:r>
            <a:endParaRPr lang="ru-RU" dirty="0"/>
          </a:p>
        </p:txBody>
      </p:sp>
      <p:sp>
        <p:nvSpPr>
          <p:cNvPr id="3" name="Подзаголовок 2"/>
          <p:cNvSpPr>
            <a:spLocks noGrp="1"/>
          </p:cNvSpPr>
          <p:nvPr>
            <p:ph type="subTitle" idx="1"/>
          </p:nvPr>
        </p:nvSpPr>
        <p:spPr>
          <a:xfrm>
            <a:off x="4206240" y="2987041"/>
            <a:ext cx="6929120" cy="1950720"/>
          </a:xfrm>
        </p:spPr>
        <p:txBody>
          <a:bodyPr/>
          <a:lstStyle/>
          <a:p>
            <a:pPr lvl="0" algn="l" eaLnBrk="0" hangingPunct="0">
              <a:spcBef>
                <a:spcPct val="0"/>
              </a:spcBef>
              <a:tabLst>
                <a:tab pos="368300" algn="l"/>
              </a:tabLst>
              <a:defRPr/>
            </a:pPr>
            <a:r>
              <a:rPr lang="ru-RU" sz="1800" b="1" i="1" u="sng" dirty="0" smtClean="0">
                <a:solidFill>
                  <a:srgbClr val="04617B">
                    <a:lumMod val="50000"/>
                  </a:srgbClr>
                </a:solidFill>
                <a:latin typeface="Times New Roman" pitchFamily="18" charset="0"/>
                <a:cs typeface="Times New Roman" pitchFamily="18" charset="0"/>
              </a:rPr>
              <a:t> </a:t>
            </a:r>
            <a:endParaRPr lang="ru-RU" dirty="0"/>
          </a:p>
        </p:txBody>
      </p:sp>
      <p:sp>
        <p:nvSpPr>
          <p:cNvPr id="4" name="Прямоугольник 3"/>
          <p:cNvSpPr/>
          <p:nvPr/>
        </p:nvSpPr>
        <p:spPr>
          <a:xfrm>
            <a:off x="1097280" y="1280160"/>
            <a:ext cx="4917440" cy="369332"/>
          </a:xfrm>
          <a:prstGeom prst="rect">
            <a:avLst/>
          </a:prstGeom>
        </p:spPr>
        <p:txBody>
          <a:bodyPr wrap="square">
            <a:spAutoFit/>
          </a:bodyPr>
          <a:lstStyle/>
          <a:p>
            <a:pPr lvl="0" algn="ctr" eaLnBrk="0" fontAlgn="base" hangingPunct="0">
              <a:spcBef>
                <a:spcPct val="0"/>
              </a:spcBef>
              <a:spcAft>
                <a:spcPct val="0"/>
              </a:spcAft>
              <a:tabLst>
                <a:tab pos="180975" algn="l"/>
              </a:tabLs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endParaRPr>
          </a:p>
        </p:txBody>
      </p:sp>
      <p:sp>
        <p:nvSpPr>
          <p:cNvPr id="5" name="Прямоугольник 4"/>
          <p:cNvSpPr/>
          <p:nvPr/>
        </p:nvSpPr>
        <p:spPr>
          <a:xfrm>
            <a:off x="6746240" y="1117600"/>
            <a:ext cx="4389120" cy="369332"/>
          </a:xfrm>
          <a:prstGeom prst="rect">
            <a:avLst/>
          </a:prstGeom>
        </p:spPr>
        <p:txBody>
          <a:bodyPr wrap="square">
            <a:spAutoFit/>
          </a:bodyPr>
          <a:lstStyle/>
          <a:p>
            <a:pPr lvl="0" eaLnBrk="0" fontAlgn="base" hangingPunct="0">
              <a:spcBef>
                <a:spcPct val="0"/>
              </a:spcBef>
              <a:spcAft>
                <a:spcPct val="0"/>
              </a:spcAft>
              <a:defRPr/>
            </a:pPr>
            <a:r>
              <a:rPr lang="ru-RU" b="1" i="1" u="sng" dirty="0" smtClean="0">
                <a:solidFill>
                  <a:srgbClr val="04617B">
                    <a:lumMod val="50000"/>
                  </a:srgbClr>
                </a:solidFill>
                <a:latin typeface="Times New Roman" pitchFamily="18" charset="0"/>
                <a:cs typeface="Times New Roman" pitchFamily="18" charset="0"/>
              </a:rPr>
              <a:t> </a:t>
            </a:r>
            <a:endParaRPr lang="ru-RU" i="1" dirty="0">
              <a:solidFill>
                <a:srgbClr val="04617B">
                  <a:lumMod val="50000"/>
                </a:srgbClr>
              </a:solidFill>
              <a:latin typeface="Times New Roman" pitchFamily="18" charset="0"/>
              <a:cs typeface="Times New Roman" pitchFamily="18" charset="0"/>
            </a:endParaRPr>
          </a:p>
        </p:txBody>
      </p:sp>
      <p:sp>
        <p:nvSpPr>
          <p:cNvPr id="6" name="Прямоугольник 5"/>
          <p:cNvSpPr/>
          <p:nvPr/>
        </p:nvSpPr>
        <p:spPr>
          <a:xfrm>
            <a:off x="1584960" y="2705725"/>
            <a:ext cx="9550400" cy="769441"/>
          </a:xfrm>
          <a:prstGeom prst="rect">
            <a:avLst/>
          </a:prstGeom>
        </p:spPr>
        <p:txBody>
          <a:bodyPr wrap="square">
            <a:spAutoFit/>
          </a:bodyPr>
          <a:lstStyle/>
          <a:p>
            <a:pPr lvl="0" algn="ctr" eaLnBrk="0" fontAlgn="base" hangingPunct="0">
              <a:spcBef>
                <a:spcPct val="20000"/>
              </a:spcBef>
              <a:spcAft>
                <a:spcPct val="0"/>
              </a:spcAft>
              <a:buClr>
                <a:srgbClr val="0BD0D9"/>
              </a:buClr>
              <a:buSzPct val="95000"/>
              <a:defRPr/>
            </a:pPr>
            <a:r>
              <a:rPr lang="ru-RU" sz="4400" b="1" i="1" dirty="0">
                <a:solidFill>
                  <a:srgbClr val="04617B">
                    <a:lumMod val="50000"/>
                  </a:srgbClr>
                </a:solidFill>
                <a:latin typeface="Times New Roman"/>
              </a:rPr>
              <a:t>СПАСИБО ЗА ВНИМАНИЕ!</a:t>
            </a:r>
          </a:p>
        </p:txBody>
      </p:sp>
    </p:spTree>
    <p:extLst>
      <p:ext uri="{BB962C8B-B14F-4D97-AF65-F5344CB8AC3E}">
        <p14:creationId xmlns:p14="http://schemas.microsoft.com/office/powerpoint/2010/main" val="227693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5040" y="1076961"/>
            <a:ext cx="10322560" cy="1056639"/>
          </a:xfrm>
        </p:spPr>
        <p:txBody>
          <a:bodyPr/>
          <a:lstStyle/>
          <a:p>
            <a:r>
              <a:rPr lang="ru-RU" sz="3600" dirty="0">
                <a:solidFill>
                  <a:srgbClr val="04617B"/>
                </a:solidFill>
                <a:latin typeface="Times New Roman" panose="02020603050405020304" pitchFamily="18" charset="0"/>
                <a:cs typeface="Times New Roman" panose="02020603050405020304" pitchFamily="18" charset="0"/>
              </a:rPr>
              <a:t>Актуальность опыта</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219200" y="1645920"/>
            <a:ext cx="9144000" cy="3992880"/>
          </a:xfrm>
        </p:spPr>
        <p:txBody>
          <a:bodyPr/>
          <a:lstStyle/>
          <a:p>
            <a:pPr lvl="0" algn="l" fontAlgn="auto">
              <a:spcAft>
                <a:spcPts val="0"/>
              </a:spcAft>
              <a:buClr>
                <a:srgbClr val="0BD0D9"/>
              </a:buClr>
              <a:buSzPct val="95000"/>
            </a:pPr>
            <a:r>
              <a:rPr lang="ru-RU" sz="2600" dirty="0">
                <a:solidFill>
                  <a:prstClr val="black"/>
                </a:solidFill>
                <a:latin typeface="Times New Roman" panose="02020603050405020304" pitchFamily="18" charset="0"/>
              </a:rPr>
              <a:t>В эпоху научно-технического прогресса жизнь становится всё сложнее. Современное общество требует формирования творческой личности, которая обладает креативным  мышлением и  способностью эффективно, нестандартно решать новые жизненные проблемы. Эффективным средством формирования творческой личности в дошкольном возрасте является изобразительное творчество, в том числе с помощью нетрадиционных техник, способов и форм ее организации.</a:t>
            </a:r>
          </a:p>
          <a:p>
            <a:endParaRPr lang="ru-RU" dirty="0"/>
          </a:p>
        </p:txBody>
      </p:sp>
    </p:spTree>
    <p:extLst>
      <p:ext uri="{BB962C8B-B14F-4D97-AF65-F5344CB8AC3E}">
        <p14:creationId xmlns:p14="http://schemas.microsoft.com/office/powerpoint/2010/main" val="280061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5360" y="853440"/>
            <a:ext cx="10302240" cy="4998719"/>
          </a:xfrm>
        </p:spPr>
        <p:txBody>
          <a:bodyPr/>
          <a:lstStyle/>
          <a:p>
            <a:pPr lvl="0" eaLnBrk="0" hangingPunct="0">
              <a:defRPr/>
            </a:pPr>
            <a:r>
              <a:rPr lang="ru-RU" sz="3200" b="1" i="1" dirty="0">
                <a:solidFill>
                  <a:srgbClr val="04617B">
                    <a:lumMod val="50000"/>
                  </a:srgbClr>
                </a:solidFill>
                <a:latin typeface="Times New Roman"/>
                <a:ea typeface="+mn-ea"/>
                <a:cs typeface="Times New Roman" pitchFamily="18" charset="0"/>
              </a:rPr>
              <a:t>Нетрадиционные изобразительные техники - </a:t>
            </a:r>
            <a:r>
              <a:rPr lang="ru-RU" sz="3200" i="1" dirty="0">
                <a:solidFill>
                  <a:srgbClr val="04617B">
                    <a:lumMod val="50000"/>
                  </a:srgbClr>
                </a:solidFill>
                <a:latin typeface="Times New Roman"/>
                <a:ea typeface="+mn-ea"/>
                <a:cs typeface="Times New Roman" pitchFamily="18" charset="0"/>
              </a:rPr>
              <a:t>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a:t>
            </a:r>
            <a:br>
              <a:rPr lang="ru-RU" sz="3200" i="1" dirty="0">
                <a:solidFill>
                  <a:srgbClr val="04617B">
                    <a:lumMod val="50000"/>
                  </a:srgbClr>
                </a:solidFill>
                <a:latin typeface="Times New Roman"/>
                <a:ea typeface="+mn-ea"/>
                <a:cs typeface="Times New Roman" pitchFamily="18" charset="0"/>
              </a:rPr>
            </a:br>
            <a:r>
              <a:rPr lang="ru-RU" sz="3200" i="1" dirty="0">
                <a:solidFill>
                  <a:srgbClr val="04617B">
                    <a:lumMod val="50000"/>
                  </a:srgbClr>
                </a:solidFill>
                <a:latin typeface="Times New Roman"/>
                <a:ea typeface="+mn-ea"/>
                <a:cs typeface="Times New Roman" pitchFamily="18" charset="0"/>
              </a:rPr>
              <a:t>чтобы у детей не создавалось шаблона.</a:t>
            </a:r>
            <a:r>
              <a:rPr lang="ru-RU" sz="3200" i="1" dirty="0">
                <a:solidFill>
                  <a:srgbClr val="04617B">
                    <a:lumMod val="50000"/>
                  </a:srgbClr>
                </a:solidFill>
                <a:latin typeface="Times New Roman"/>
                <a:ea typeface="+mn-ea"/>
                <a:cs typeface="+mn-cs"/>
              </a:rPr>
              <a:t/>
            </a:r>
            <a:br>
              <a:rPr lang="ru-RU" sz="3200" i="1" dirty="0">
                <a:solidFill>
                  <a:srgbClr val="04617B">
                    <a:lumMod val="50000"/>
                  </a:srgbClr>
                </a:solidFill>
                <a:latin typeface="Times New Roman"/>
                <a:ea typeface="+mn-ea"/>
                <a:cs typeface="+mn-cs"/>
              </a:rPr>
            </a:br>
            <a:endParaRPr lang="ru-RU" sz="3200" dirty="0"/>
          </a:p>
        </p:txBody>
      </p:sp>
      <p:sp>
        <p:nvSpPr>
          <p:cNvPr id="3" name="Подзаголовок 2"/>
          <p:cNvSpPr>
            <a:spLocks noGrp="1"/>
          </p:cNvSpPr>
          <p:nvPr>
            <p:ph type="subTitle" idx="1"/>
          </p:nvPr>
        </p:nvSpPr>
        <p:spPr>
          <a:xfrm>
            <a:off x="1341120" y="853440"/>
            <a:ext cx="9022080" cy="45719"/>
          </a:xfrm>
        </p:spPr>
        <p:txBody>
          <a:bodyPr/>
          <a:lstStyle/>
          <a:p>
            <a:endParaRPr lang="ru-RU" dirty="0"/>
          </a:p>
        </p:txBody>
      </p:sp>
    </p:spTree>
    <p:extLst>
      <p:ext uri="{BB962C8B-B14F-4D97-AF65-F5344CB8AC3E}">
        <p14:creationId xmlns:p14="http://schemas.microsoft.com/office/powerpoint/2010/main" val="2789607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6320" y="406401"/>
            <a:ext cx="10241280" cy="711200"/>
          </a:xfrm>
        </p:spPr>
        <p:txBody>
          <a:bodyPr/>
          <a:lstStyle/>
          <a:p>
            <a:r>
              <a:rPr lang="ru-RU" sz="2800" b="1" i="1" dirty="0">
                <a:solidFill>
                  <a:srgbClr val="002060"/>
                </a:solidFill>
                <a:latin typeface="Times New Roman"/>
              </a:rPr>
              <a:t>Нетрадиционные техники рисования</a:t>
            </a:r>
            <a:endParaRPr lang="ru-RU" dirty="0">
              <a:solidFill>
                <a:srgbClr val="002060"/>
              </a:solidFill>
            </a:endParaRPr>
          </a:p>
        </p:txBody>
      </p:sp>
      <p:sp>
        <p:nvSpPr>
          <p:cNvPr id="3" name="Подзаголовок 2"/>
          <p:cNvSpPr>
            <a:spLocks noGrp="1"/>
          </p:cNvSpPr>
          <p:nvPr>
            <p:ph type="subTitle" idx="1"/>
          </p:nvPr>
        </p:nvSpPr>
        <p:spPr/>
        <p:txBody>
          <a:bodyPr/>
          <a:lstStyle/>
          <a:p>
            <a:endParaRPr lang="ru-RU" dirty="0"/>
          </a:p>
        </p:txBody>
      </p:sp>
      <p:sp>
        <p:nvSpPr>
          <p:cNvPr id="4" name="Содержимое 2"/>
          <p:cNvSpPr txBox="1">
            <a:spLocks/>
          </p:cNvSpPr>
          <p:nvPr/>
        </p:nvSpPr>
        <p:spPr bwMode="auto">
          <a:xfrm>
            <a:off x="1036320" y="975360"/>
            <a:ext cx="2964180" cy="46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Рисование ладошкой</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Рисование пальчиками</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Оттиск поролоном</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Отпечатки листьев</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Монотипия</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Гуашь и тушь</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err="1" smtClean="0">
                <a:ln>
                  <a:noFill/>
                </a:ln>
                <a:solidFill>
                  <a:srgbClr val="04617B">
                    <a:lumMod val="50000"/>
                  </a:srgbClr>
                </a:solidFill>
                <a:effectLst/>
                <a:uLnTx/>
                <a:uFillTx/>
                <a:latin typeface="Times New Roman"/>
                <a:ea typeface="+mn-ea"/>
                <a:cs typeface="+mn-cs"/>
              </a:rPr>
              <a:t>Кляксография</a:t>
            </a:r>
            <a:endPar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Восковые карандаши и акварель</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err="1" smtClean="0">
                <a:ln>
                  <a:noFill/>
                </a:ln>
                <a:solidFill>
                  <a:srgbClr val="04617B">
                    <a:lumMod val="50000"/>
                  </a:srgbClr>
                </a:solidFill>
                <a:effectLst/>
                <a:uLnTx/>
                <a:uFillTx/>
                <a:latin typeface="Times New Roman"/>
                <a:ea typeface="+mn-ea"/>
                <a:cs typeface="+mn-cs"/>
              </a:rPr>
              <a:t>Набрызг</a:t>
            </a:r>
            <a:endPar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endParaRPr>
          </a:p>
          <a:p>
            <a:pPr marR="0" lvl="0" algn="l" defTabSz="914400" rtl="0" eaLnBrk="1" fontAlgn="base" latinLnBrk="0" hangingPunct="1">
              <a:lnSpc>
                <a:spcPct val="100000"/>
              </a:lnSpc>
              <a:spcBef>
                <a:spcPct val="20000"/>
              </a:spcBef>
              <a:spcAft>
                <a:spcPct val="0"/>
              </a:spcAft>
              <a:buClr>
                <a:srgbClr val="04617B">
                  <a:lumMod val="75000"/>
                </a:srgbClr>
              </a:buClr>
              <a:buSzPct val="95000"/>
              <a:buFont typeface="Arial" panose="020B0604020202020204" pitchFamily="34" charset="0"/>
              <a:buChar char="•"/>
              <a:tabLst/>
              <a:defRPr/>
            </a:pPr>
            <a:r>
              <a:rPr lang="ru-RU" sz="1600" b="1" i="1" dirty="0">
                <a:solidFill>
                  <a:srgbClr val="04617B">
                    <a:lumMod val="50000"/>
                  </a:srgbClr>
                </a:solidFill>
                <a:latin typeface="Times New Roman"/>
              </a:rPr>
              <a:t> </a:t>
            </a: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Рисование нитью</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Рисование манной крупой</a:t>
            </a: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err="1" smtClean="0">
                <a:ln>
                  <a:noFill/>
                </a:ln>
                <a:solidFill>
                  <a:srgbClr val="04617B">
                    <a:lumMod val="50000"/>
                  </a:srgbClr>
                </a:solidFill>
                <a:effectLst/>
                <a:uLnTx/>
                <a:uFillTx/>
                <a:latin typeface="Times New Roman"/>
                <a:ea typeface="+mn-ea"/>
                <a:cs typeface="+mn-cs"/>
              </a:rPr>
              <a:t>Граттаж</a:t>
            </a:r>
            <a:endPar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4617B">
                  <a:lumMod val="75000"/>
                </a:srgbClr>
              </a:buClr>
              <a:buSzPct val="95000"/>
              <a:buFont typeface="Arial" pitchFamily="34" charset="0"/>
              <a:buChar char="•"/>
              <a:tabLst/>
              <a:defRPr/>
            </a:pPr>
            <a:r>
              <a:rPr kumimoji="0" lang="ru-RU" sz="1600" b="1" i="1" u="none" strike="noStrike" kern="1200" cap="none" spc="0" normalizeH="0" baseline="0" noProof="0" dirty="0" smtClean="0">
                <a:ln>
                  <a:noFill/>
                </a:ln>
                <a:solidFill>
                  <a:srgbClr val="04617B">
                    <a:lumMod val="50000"/>
                  </a:srgbClr>
                </a:solidFill>
                <a:effectLst/>
                <a:uLnTx/>
                <a:uFillTx/>
                <a:latin typeface="Times New Roman"/>
                <a:ea typeface="+mn-ea"/>
                <a:cs typeface="+mn-cs"/>
              </a:rPr>
              <a:t>И многое другое</a:t>
            </a:r>
          </a:p>
          <a:p>
            <a:pPr marL="342900" marR="0" lvl="0" indent="-34290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endParaRPr kumimoji="0" lang="ru-RU" sz="1600" b="0" i="0" u="none" strike="noStrike" kern="1200" cap="none" spc="0" normalizeH="0" baseline="0" noProof="0" dirty="0" smtClean="0">
              <a:ln>
                <a:noFill/>
              </a:ln>
              <a:solidFill>
                <a:srgbClr val="04617B">
                  <a:lumMod val="75000"/>
                </a:srgbClr>
              </a:solidFill>
              <a:effectLst/>
              <a:uLnTx/>
              <a:uFillTx/>
              <a:latin typeface="Times New Roman"/>
              <a:ea typeface="+mn-ea"/>
              <a:cs typeface="+mn-cs"/>
            </a:endParaRPr>
          </a:p>
        </p:txBody>
      </p:sp>
      <p:pic>
        <p:nvPicPr>
          <p:cNvPr id="5" name="Рисунок 4" descr="IMG_2043.JPG"/>
          <p:cNvPicPr>
            <a:picLocks noChangeAspect="1"/>
          </p:cNvPicPr>
          <p:nvPr/>
        </p:nvPicPr>
        <p:blipFill>
          <a:blip r:embed="rId2"/>
          <a:srcRect/>
          <a:stretch>
            <a:fillRect/>
          </a:stretch>
        </p:blipFill>
        <p:spPr bwMode="auto">
          <a:xfrm>
            <a:off x="5567354" y="1243010"/>
            <a:ext cx="2071695" cy="2357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6" descr="IMG_8775-1.JPG"/>
          <p:cNvPicPr>
            <a:picLocks noChangeAspect="1"/>
          </p:cNvPicPr>
          <p:nvPr/>
        </p:nvPicPr>
        <p:blipFill>
          <a:blip r:embed="rId3"/>
          <a:srcRect/>
          <a:stretch>
            <a:fillRect/>
          </a:stretch>
        </p:blipFill>
        <p:spPr bwMode="auto">
          <a:xfrm rot="10800000">
            <a:off x="9023050" y="1243011"/>
            <a:ext cx="1785937" cy="2357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7" descr="IMG_2045.JPG"/>
          <p:cNvPicPr>
            <a:picLocks noChangeAspect="1"/>
          </p:cNvPicPr>
          <p:nvPr/>
        </p:nvPicPr>
        <p:blipFill>
          <a:blip r:embed="rId4"/>
          <a:srcRect/>
          <a:stretch>
            <a:fillRect/>
          </a:stretch>
        </p:blipFill>
        <p:spPr bwMode="auto">
          <a:xfrm>
            <a:off x="5567354" y="3977640"/>
            <a:ext cx="2071696" cy="2071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5" descr="IMG_2046.JPG"/>
          <p:cNvPicPr>
            <a:picLocks noChangeAspect="1"/>
          </p:cNvPicPr>
          <p:nvPr/>
        </p:nvPicPr>
        <p:blipFill>
          <a:blip r:embed="rId5"/>
          <a:srcRect/>
          <a:stretch>
            <a:fillRect/>
          </a:stretch>
        </p:blipFill>
        <p:spPr bwMode="auto">
          <a:xfrm>
            <a:off x="7330918" y="2691764"/>
            <a:ext cx="2000264" cy="2571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IMG_1954-1.JPG"/>
          <p:cNvPicPr>
            <a:picLocks noChangeAspect="1"/>
          </p:cNvPicPr>
          <p:nvPr/>
        </p:nvPicPr>
        <p:blipFill>
          <a:blip r:embed="rId6" cstate="print"/>
          <a:stretch>
            <a:fillRect/>
          </a:stretch>
        </p:blipFill>
        <p:spPr>
          <a:xfrm rot="16200000">
            <a:off x="9106461" y="4077083"/>
            <a:ext cx="2071688" cy="1872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943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0364098" cy="1475360"/>
          </a:xfrm>
          <a:prstGeom prst="rect">
            <a:avLst/>
          </a:prstGeom>
        </p:spPr>
      </p:pic>
      <p:sp>
        <p:nvSpPr>
          <p:cNvPr id="2" name="Заголовок 1"/>
          <p:cNvSpPr>
            <a:spLocks noGrp="1"/>
          </p:cNvSpPr>
          <p:nvPr>
            <p:ph type="ctrTitle"/>
          </p:nvPr>
        </p:nvSpPr>
        <p:spPr>
          <a:xfrm>
            <a:off x="650240" y="1279567"/>
            <a:ext cx="10363200" cy="2365863"/>
          </a:xfrm>
        </p:spPr>
        <p:txBody>
          <a:bodyPr/>
          <a:lstStyle/>
          <a:p>
            <a:pPr marL="273050" lvl="0" indent="-273050" algn="l" eaLnBrk="0" hangingPunct="0">
              <a:spcBef>
                <a:spcPct val="20000"/>
              </a:spcBef>
              <a:defRPr/>
            </a:pPr>
            <a:r>
              <a:rPr lang="ru-RU" sz="1800" b="1" i="1" dirty="0">
                <a:solidFill>
                  <a:srgbClr val="04617B">
                    <a:lumMod val="50000"/>
                  </a:srgbClr>
                </a:solidFill>
                <a:latin typeface="Times New Roman"/>
                <a:ea typeface="+mn-ea"/>
                <a:cs typeface="+mn-cs"/>
              </a:rPr>
              <a:t> </a:t>
            </a:r>
            <a:r>
              <a:rPr lang="ru-RU" sz="1800" b="1" i="1" dirty="0" smtClean="0">
                <a:solidFill>
                  <a:srgbClr val="04617B">
                    <a:lumMod val="50000"/>
                  </a:srgbClr>
                </a:solidFill>
                <a:latin typeface="Times New Roman"/>
                <a:ea typeface="+mn-ea"/>
                <a:cs typeface="+mn-cs"/>
              </a:rPr>
              <a:t>      -Способствует </a:t>
            </a:r>
            <a:r>
              <a:rPr lang="ru-RU" sz="1800" b="1" i="1" dirty="0">
                <a:solidFill>
                  <a:srgbClr val="04617B">
                    <a:lumMod val="50000"/>
                  </a:srgbClr>
                </a:solidFill>
                <a:latin typeface="Times New Roman"/>
                <a:ea typeface="+mn-ea"/>
                <a:cs typeface="+mn-cs"/>
              </a:rPr>
              <a:t>развитию внимания и </a:t>
            </a:r>
            <a:r>
              <a:rPr lang="ru-RU" sz="1800" b="1" i="1" dirty="0" smtClean="0">
                <a:solidFill>
                  <a:srgbClr val="04617B">
                    <a:lumMod val="50000"/>
                  </a:srgbClr>
                </a:solidFill>
                <a:latin typeface="Times New Roman"/>
                <a:ea typeface="+mn-ea"/>
                <a:cs typeface="+mn-cs"/>
              </a:rPr>
              <a:t>усидчивости;</a:t>
            </a:r>
            <a:br>
              <a:rPr lang="ru-RU" sz="1800" b="1" i="1" dirty="0" smtClean="0">
                <a:solidFill>
                  <a:srgbClr val="04617B">
                    <a:lumMod val="50000"/>
                  </a:srgbClr>
                </a:solidFill>
                <a:latin typeface="Times New Roman"/>
                <a:ea typeface="+mn-ea"/>
                <a:cs typeface="+mn-cs"/>
              </a:rPr>
            </a:br>
            <a:r>
              <a:rPr lang="ru-RU" sz="1800" b="1" i="1" dirty="0">
                <a:solidFill>
                  <a:srgbClr val="04617B">
                    <a:lumMod val="50000"/>
                  </a:srgbClr>
                </a:solidFill>
                <a:latin typeface="Times New Roman"/>
                <a:ea typeface="+mn-ea"/>
                <a:cs typeface="+mn-cs"/>
              </a:rPr>
              <a:t>-</a:t>
            </a:r>
            <a:r>
              <a:rPr lang="ru-RU" sz="1800" b="1" i="1" dirty="0" smtClean="0">
                <a:solidFill>
                  <a:srgbClr val="04617B">
                    <a:lumMod val="50000"/>
                  </a:srgbClr>
                </a:solidFill>
                <a:latin typeface="Times New Roman"/>
                <a:ea typeface="+mn-ea"/>
                <a:cs typeface="+mn-cs"/>
              </a:rPr>
              <a:t>Способствует </a:t>
            </a:r>
            <a:r>
              <a:rPr lang="ru-RU" sz="1800" b="1" i="1" dirty="0">
                <a:solidFill>
                  <a:srgbClr val="04617B">
                    <a:lumMod val="50000"/>
                  </a:srgbClr>
                </a:solidFill>
                <a:latin typeface="Times New Roman"/>
                <a:ea typeface="+mn-ea"/>
                <a:cs typeface="+mn-cs"/>
              </a:rPr>
              <a:t>снятию детских страхов;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-Развивает </a:t>
            </a:r>
            <a:r>
              <a:rPr lang="ru-RU" sz="1800" b="1" i="1" dirty="0">
                <a:solidFill>
                  <a:srgbClr val="04617B">
                    <a:lumMod val="50000"/>
                  </a:srgbClr>
                </a:solidFill>
                <a:latin typeface="Times New Roman"/>
                <a:ea typeface="+mn-ea"/>
                <a:cs typeface="+mn-cs"/>
              </a:rPr>
              <a:t>уверенность в своих силах;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-Развивает </a:t>
            </a:r>
            <a:r>
              <a:rPr lang="ru-RU" sz="1800" b="1" i="1" dirty="0">
                <a:solidFill>
                  <a:srgbClr val="04617B">
                    <a:lumMod val="50000"/>
                  </a:srgbClr>
                </a:solidFill>
                <a:latin typeface="Times New Roman"/>
                <a:ea typeface="+mn-ea"/>
                <a:cs typeface="+mn-cs"/>
              </a:rPr>
              <a:t>пространственное мышление;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-Учит </a:t>
            </a:r>
            <a:r>
              <a:rPr lang="ru-RU" sz="1800" b="1" i="1" dirty="0">
                <a:solidFill>
                  <a:srgbClr val="04617B">
                    <a:lumMod val="50000"/>
                  </a:srgbClr>
                </a:solidFill>
                <a:latin typeface="Times New Roman"/>
                <a:ea typeface="+mn-ea"/>
                <a:cs typeface="+mn-cs"/>
              </a:rPr>
              <a:t>детей свободно выражать свой замысел;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-Побуждает </a:t>
            </a:r>
            <a:r>
              <a:rPr lang="ru-RU" sz="1800" b="1" i="1" dirty="0">
                <a:solidFill>
                  <a:srgbClr val="04617B">
                    <a:lumMod val="50000"/>
                  </a:srgbClr>
                </a:solidFill>
                <a:latin typeface="Times New Roman"/>
                <a:ea typeface="+mn-ea"/>
                <a:cs typeface="+mn-cs"/>
              </a:rPr>
              <a:t>детей к творческим поискам и решениям;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-Учит </a:t>
            </a:r>
            <a:r>
              <a:rPr lang="ru-RU" sz="1800" b="1" i="1" dirty="0">
                <a:solidFill>
                  <a:srgbClr val="04617B">
                    <a:lumMod val="50000"/>
                  </a:srgbClr>
                </a:solidFill>
                <a:latin typeface="Times New Roman"/>
                <a:ea typeface="+mn-ea"/>
                <a:cs typeface="+mn-cs"/>
              </a:rPr>
              <a:t>детей работать с разнообразным материалом;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-Развивает </a:t>
            </a:r>
            <a:r>
              <a:rPr lang="ru-RU" sz="1800" b="1" i="1" dirty="0">
                <a:solidFill>
                  <a:srgbClr val="04617B">
                    <a:lumMod val="50000"/>
                  </a:srgbClr>
                </a:solidFill>
                <a:latin typeface="Times New Roman"/>
                <a:ea typeface="+mn-ea"/>
                <a:cs typeface="+mn-cs"/>
              </a:rPr>
              <a:t>чувство композиции, ритма,  колорита,  </a:t>
            </a:r>
            <a:r>
              <a:rPr lang="ru-RU" sz="1800" b="1" i="1" dirty="0" err="1">
                <a:solidFill>
                  <a:srgbClr val="04617B">
                    <a:lumMod val="50000"/>
                  </a:srgbClr>
                </a:solidFill>
                <a:latin typeface="Times New Roman"/>
                <a:ea typeface="+mn-ea"/>
                <a:cs typeface="+mn-cs"/>
              </a:rPr>
              <a:t>цветовосприятия</a:t>
            </a:r>
            <a:r>
              <a:rPr lang="ru-RU" sz="1800" b="1" i="1" dirty="0">
                <a:solidFill>
                  <a:srgbClr val="04617B">
                    <a:lumMod val="50000"/>
                  </a:srgbClr>
                </a:solidFill>
                <a:latin typeface="Times New Roman"/>
                <a:ea typeface="+mn-ea"/>
                <a:cs typeface="+mn-cs"/>
              </a:rPr>
              <a:t>;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-Развивает </a:t>
            </a:r>
            <a:r>
              <a:rPr lang="ru-RU" sz="1800" b="1" i="1" dirty="0">
                <a:solidFill>
                  <a:srgbClr val="04617B">
                    <a:lumMod val="50000"/>
                  </a:srgbClr>
                </a:solidFill>
                <a:latin typeface="Times New Roman"/>
                <a:ea typeface="+mn-ea"/>
                <a:cs typeface="+mn-cs"/>
              </a:rPr>
              <a:t>чувство фактурности и объёмности; </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-Развивает </a:t>
            </a:r>
            <a:r>
              <a:rPr lang="ru-RU" sz="1800" b="1" i="1" dirty="0">
                <a:solidFill>
                  <a:srgbClr val="04617B">
                    <a:lumMod val="50000"/>
                  </a:srgbClr>
                </a:solidFill>
                <a:latin typeface="Times New Roman"/>
                <a:ea typeface="+mn-ea"/>
                <a:cs typeface="+mn-cs"/>
              </a:rPr>
              <a:t>мелкую моторику рук и тактильное восприятие;</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-Развивает </a:t>
            </a:r>
            <a:r>
              <a:rPr lang="ru-RU" sz="1800" b="1" i="1" dirty="0">
                <a:solidFill>
                  <a:srgbClr val="04617B">
                    <a:lumMod val="50000"/>
                  </a:srgbClr>
                </a:solidFill>
                <a:latin typeface="Times New Roman"/>
                <a:ea typeface="+mn-ea"/>
                <a:cs typeface="+mn-cs"/>
              </a:rPr>
              <a:t>творческие способности, воображение и  полёт фантазии.</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-Во </a:t>
            </a:r>
            <a:r>
              <a:rPr lang="ru-RU" sz="1800" b="1" i="1" dirty="0">
                <a:solidFill>
                  <a:srgbClr val="04617B">
                    <a:lumMod val="50000"/>
                  </a:srgbClr>
                </a:solidFill>
                <a:latin typeface="Times New Roman"/>
                <a:ea typeface="+mn-ea"/>
                <a:cs typeface="+mn-cs"/>
              </a:rPr>
              <a:t>время работы дети получают эстетическое удовольствие;</a:t>
            </a:r>
            <a:br>
              <a:rPr lang="ru-RU" sz="1800" b="1" i="1" dirty="0">
                <a:solidFill>
                  <a:srgbClr val="04617B">
                    <a:lumMod val="50000"/>
                  </a:srgbClr>
                </a:solidFill>
                <a:latin typeface="Times New Roman"/>
                <a:ea typeface="+mn-ea"/>
                <a:cs typeface="+mn-cs"/>
              </a:rPr>
            </a:br>
            <a:r>
              <a:rPr lang="ru-RU" sz="1800" b="1" i="1" dirty="0" smtClean="0">
                <a:solidFill>
                  <a:srgbClr val="04617B">
                    <a:lumMod val="50000"/>
                  </a:srgbClr>
                </a:solidFill>
                <a:latin typeface="Times New Roman"/>
                <a:ea typeface="+mn-ea"/>
                <a:cs typeface="+mn-cs"/>
              </a:rPr>
              <a:t>-Способствует </a:t>
            </a:r>
            <a:r>
              <a:rPr lang="ru-RU" sz="1800" b="1" i="1" dirty="0">
                <a:solidFill>
                  <a:srgbClr val="04617B">
                    <a:lumMod val="50000"/>
                  </a:srgbClr>
                </a:solidFill>
                <a:latin typeface="Times New Roman"/>
                <a:ea typeface="+mn-ea"/>
                <a:cs typeface="+mn-cs"/>
              </a:rPr>
              <a:t>развитию пространственной ориентировки на листе бумаги, глазомера и зрительного восприятия;</a:t>
            </a:r>
            <a:br>
              <a:rPr lang="ru-RU" sz="1800" b="1" i="1" dirty="0">
                <a:solidFill>
                  <a:srgbClr val="04617B">
                    <a:lumMod val="50000"/>
                  </a:srgbClr>
                </a:solidFill>
                <a:latin typeface="Times New Roman"/>
                <a:ea typeface="+mn-ea"/>
                <a:cs typeface="+mn-cs"/>
              </a:rPr>
            </a:br>
            <a:r>
              <a:rPr lang="ru-RU" sz="1800" b="1" i="1" dirty="0">
                <a:solidFill>
                  <a:srgbClr val="04617B">
                    <a:lumMod val="50000"/>
                  </a:srgbClr>
                </a:solidFill>
                <a:latin typeface="Times New Roman"/>
                <a:ea typeface="+mn-ea"/>
                <a:cs typeface="+mn-cs"/>
              </a:rPr>
              <a:t>В процессе этой деятельности у дошкольника формируются навыки контроля и самоконтроля.</a:t>
            </a:r>
            <a:br>
              <a:rPr lang="ru-RU" sz="1800" b="1" i="1" dirty="0">
                <a:solidFill>
                  <a:srgbClr val="04617B">
                    <a:lumMod val="50000"/>
                  </a:srgbClr>
                </a:solidFill>
                <a:latin typeface="Times New Roman"/>
                <a:ea typeface="+mn-ea"/>
                <a:cs typeface="+mn-cs"/>
              </a:rPr>
            </a:br>
            <a:r>
              <a:rPr lang="ru-RU" sz="1800" b="1" i="1" dirty="0">
                <a:solidFill>
                  <a:srgbClr val="04617B">
                    <a:lumMod val="50000"/>
                  </a:srgbClr>
                </a:solidFill>
                <a:latin typeface="Times New Roman"/>
                <a:ea typeface="+mn-ea"/>
                <a:cs typeface="+mn-cs"/>
              </a:rPr>
              <a:t/>
            </a:r>
            <a:br>
              <a:rPr lang="ru-RU" sz="1800" b="1" i="1" dirty="0">
                <a:solidFill>
                  <a:srgbClr val="04617B">
                    <a:lumMod val="50000"/>
                  </a:srgbClr>
                </a:solidFill>
                <a:latin typeface="Times New Roman"/>
                <a:ea typeface="+mn-ea"/>
                <a:cs typeface="+mn-cs"/>
              </a:rPr>
            </a:br>
            <a:r>
              <a:rPr lang="ru-RU" sz="2600" dirty="0">
                <a:solidFill>
                  <a:srgbClr val="7030A0"/>
                </a:solidFill>
                <a:latin typeface="Times New Roman"/>
                <a:ea typeface="+mn-ea"/>
                <a:cs typeface="+mn-cs"/>
              </a:rPr>
              <a:t/>
            </a:r>
            <a:br>
              <a:rPr lang="ru-RU" sz="2600" dirty="0">
                <a:solidFill>
                  <a:srgbClr val="7030A0"/>
                </a:solidFill>
                <a:latin typeface="Times New Roman"/>
                <a:ea typeface="+mn-ea"/>
                <a:cs typeface="+mn-cs"/>
              </a:rPr>
            </a:br>
            <a:r>
              <a:rPr lang="ru-RU" sz="2600" dirty="0" smtClean="0">
                <a:solidFill>
                  <a:srgbClr val="7030A0"/>
                </a:solidFill>
                <a:latin typeface="Times New Roman"/>
                <a:ea typeface="+mn-ea"/>
                <a:cs typeface="+mn-cs"/>
              </a:rPr>
              <a:t>-</a:t>
            </a: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914400" y="280483"/>
            <a:ext cx="1036320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smtClean="0">
                <a:ln>
                  <a:noFill/>
                </a:ln>
                <a:solidFill>
                  <a:srgbClr val="002060"/>
                </a:solidFill>
                <a:effectLst/>
                <a:uLnTx/>
                <a:uFillTx/>
                <a:latin typeface="Times New Roman"/>
                <a:ea typeface="+mj-ea"/>
                <a:cs typeface="+mj-cs"/>
              </a:rPr>
              <a:t>Проведение занятий с</a:t>
            </a:r>
            <a:br>
              <a:rPr kumimoji="0" lang="ru-RU" sz="2800" b="1" i="1" u="none" strike="noStrike" kern="0" cap="none" spc="0" normalizeH="0" baseline="0" noProof="0" dirty="0" smtClean="0">
                <a:ln>
                  <a:noFill/>
                </a:ln>
                <a:solidFill>
                  <a:srgbClr val="002060"/>
                </a:solidFill>
                <a:effectLst/>
                <a:uLnTx/>
                <a:uFillTx/>
                <a:latin typeface="Times New Roman"/>
                <a:ea typeface="+mj-ea"/>
                <a:cs typeface="+mj-cs"/>
              </a:rPr>
            </a:br>
            <a:r>
              <a:rPr kumimoji="0" lang="ru-RU" sz="2800" b="1" i="1" u="none" strike="noStrike" kern="0" cap="none" spc="0" normalizeH="0" baseline="0" noProof="0" dirty="0" smtClean="0">
                <a:ln>
                  <a:noFill/>
                </a:ln>
                <a:solidFill>
                  <a:srgbClr val="002060"/>
                </a:solidFill>
                <a:effectLst/>
                <a:uLnTx/>
                <a:uFillTx/>
                <a:latin typeface="Times New Roman"/>
                <a:ea typeface="+mj-ea"/>
                <a:cs typeface="+mj-cs"/>
              </a:rPr>
              <a:t> использованием нетрадиционных техник рисования:</a:t>
            </a:r>
            <a:endParaRPr kumimoji="0" lang="ru-RU" sz="1800" b="0" i="0" u="none" strike="noStrike" kern="0" cap="none" spc="0" normalizeH="0" baseline="0" noProof="0" dirty="0" smtClean="0">
              <a:ln>
                <a:noFill/>
              </a:ln>
              <a:solidFill>
                <a:srgbClr val="002060"/>
              </a:solidFill>
              <a:effectLst/>
              <a:uLnTx/>
              <a:uFillTx/>
            </a:endParaRPr>
          </a:p>
        </p:txBody>
      </p:sp>
    </p:spTree>
    <p:extLst>
      <p:ext uri="{BB962C8B-B14F-4D97-AF65-F5344CB8AC3E}">
        <p14:creationId xmlns:p14="http://schemas.microsoft.com/office/powerpoint/2010/main" val="244924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00" y="833120"/>
            <a:ext cx="4206240" cy="4805679"/>
          </a:xfrm>
        </p:spPr>
        <p:txBody>
          <a:bodyPr/>
          <a:lstStyle/>
          <a:p>
            <a:pPr lvl="0" algn="l" fontAlgn="auto">
              <a:spcBef>
                <a:spcPts val="0"/>
              </a:spcBef>
              <a:spcAft>
                <a:spcPts val="0"/>
              </a:spcAft>
            </a:pPr>
            <a:r>
              <a:rPr lang="ru-RU" sz="2800" b="1" i="1" dirty="0">
                <a:solidFill>
                  <a:srgbClr val="002060"/>
                </a:solidFill>
                <a:latin typeface="Times New Roman" panose="02020603050405020304" pitchFamily="18" charset="0"/>
                <a:ea typeface="+mn-ea"/>
                <a:cs typeface="+mn-cs"/>
              </a:rPr>
              <a:t>Рисование</a:t>
            </a:r>
            <a:r>
              <a:rPr lang="en-US" sz="2800" b="1" i="1" dirty="0">
                <a:solidFill>
                  <a:srgbClr val="002060"/>
                </a:solidFill>
                <a:latin typeface="Book Antiqua"/>
                <a:ea typeface="+mn-ea"/>
                <a:cs typeface="+mn-cs"/>
              </a:rPr>
              <a:t> </a:t>
            </a:r>
            <a:r>
              <a:rPr lang="ru-RU" sz="2800" b="1" i="1" dirty="0">
                <a:solidFill>
                  <a:srgbClr val="002060"/>
                </a:solidFill>
                <a:latin typeface="Times New Roman" panose="02020603050405020304" pitchFamily="18" charset="0"/>
                <a:ea typeface="+mn-ea"/>
                <a:cs typeface="+mn-cs"/>
              </a:rPr>
              <a:t>пальчиками</a:t>
            </a:r>
            <a:r>
              <a:rPr lang="en-US" sz="2800" b="1" i="1" dirty="0">
                <a:solidFill>
                  <a:srgbClr val="002060"/>
                </a:solidFill>
                <a:latin typeface="Book Antiqua"/>
                <a:ea typeface="+mn-ea"/>
                <a:cs typeface="+mn-cs"/>
              </a:rPr>
              <a:t> </a:t>
            </a:r>
            <a:r>
              <a:rPr lang="ru-RU" sz="2800" b="1" i="1" dirty="0">
                <a:solidFill>
                  <a:srgbClr val="002060"/>
                </a:solidFill>
                <a:latin typeface="Times New Roman" panose="02020603050405020304" pitchFamily="18" charset="0"/>
                <a:ea typeface="+mn-ea"/>
                <a:cs typeface="+mn-cs"/>
              </a:rPr>
              <a:t/>
            </a:r>
            <a:br>
              <a:rPr lang="ru-RU" sz="2800" b="1" i="1" dirty="0">
                <a:solidFill>
                  <a:srgbClr val="002060"/>
                </a:solidFill>
                <a:latin typeface="Times New Roman" panose="02020603050405020304" pitchFamily="18" charset="0"/>
                <a:ea typeface="+mn-ea"/>
                <a:cs typeface="+mn-cs"/>
              </a:rPr>
            </a:br>
            <a:r>
              <a:rPr lang="ru-RU" sz="1800" dirty="0">
                <a:solidFill>
                  <a:srgbClr val="002060"/>
                </a:solidFill>
                <a:latin typeface="Times New Roman" panose="02020603050405020304" pitchFamily="18" charset="0"/>
                <a:ea typeface="+mn-ea"/>
                <a:cs typeface="+mn-cs"/>
              </a:rPr>
              <a:t>Возраст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от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двух</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лет</a:t>
            </a:r>
            <a:r>
              <a:rPr lang="en-US" sz="1800" dirty="0">
                <a:solidFill>
                  <a:srgbClr val="002060"/>
                </a:solidFill>
                <a:latin typeface="Book Antiqua"/>
                <a:ea typeface="+mn-ea"/>
                <a:cs typeface="+mn-cs"/>
              </a:rPr>
              <a:t>.</a:t>
            </a:r>
            <a:r>
              <a:rPr lang="ru-RU" sz="1800" dirty="0">
                <a:solidFill>
                  <a:srgbClr val="002060"/>
                </a:solidFill>
                <a:latin typeface="Times New Roman" panose="02020603050405020304" pitchFamily="18" charset="0"/>
                <a:ea typeface="+mn-ea"/>
                <a:cs typeface="+mn-cs"/>
              </a:rPr>
              <a:t/>
            </a:r>
            <a:br>
              <a:rPr lang="ru-RU" sz="1800" dirty="0">
                <a:solidFill>
                  <a:srgbClr val="002060"/>
                </a:solidFill>
                <a:latin typeface="Times New Roman" panose="02020603050405020304" pitchFamily="18" charset="0"/>
                <a:ea typeface="+mn-ea"/>
                <a:cs typeface="+mn-cs"/>
              </a:rPr>
            </a:br>
            <a:r>
              <a:rPr lang="en-US" sz="1800"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Средства</a:t>
            </a:r>
            <a:r>
              <a:rPr lang="en-US" sz="1800" u="sng"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выразительности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пятно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точка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короткая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линия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цвет</a:t>
            </a:r>
            <a:r>
              <a:rPr lang="en-US" sz="1800" dirty="0">
                <a:solidFill>
                  <a:srgbClr val="002060"/>
                </a:solidFill>
                <a:latin typeface="Book Antiqua"/>
                <a:ea typeface="+mn-ea"/>
                <a:cs typeface="+mn-cs"/>
              </a:rPr>
              <a:t>.</a:t>
            </a:r>
            <a:r>
              <a:rPr lang="ru-RU" sz="1800" dirty="0">
                <a:solidFill>
                  <a:srgbClr val="002060"/>
                </a:solidFill>
                <a:latin typeface="Times New Roman" panose="02020603050405020304" pitchFamily="18" charset="0"/>
                <a:ea typeface="+mn-ea"/>
                <a:cs typeface="+mn-cs"/>
              </a:rPr>
              <a:t/>
            </a:r>
            <a:br>
              <a:rPr lang="ru-RU" sz="1800" dirty="0">
                <a:solidFill>
                  <a:srgbClr val="002060"/>
                </a:solidFill>
                <a:latin typeface="Times New Roman" panose="02020603050405020304" pitchFamily="18" charset="0"/>
                <a:ea typeface="+mn-ea"/>
                <a:cs typeface="+mn-cs"/>
              </a:rPr>
            </a:br>
            <a:r>
              <a:rPr lang="en-US" sz="1800"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Материалы</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мисочки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с</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гуашью</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плотная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бумага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любого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цвета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небольшие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листы</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салфетки</a:t>
            </a:r>
            <a:r>
              <a:rPr lang="en-US" sz="1800" dirty="0">
                <a:solidFill>
                  <a:srgbClr val="002060"/>
                </a:solidFill>
                <a:latin typeface="Book Antiqua"/>
                <a:ea typeface="+mn-ea"/>
                <a:cs typeface="+mn-cs"/>
              </a:rPr>
              <a:t>.</a:t>
            </a:r>
            <a:r>
              <a:rPr lang="ru-RU" sz="1800" dirty="0">
                <a:solidFill>
                  <a:srgbClr val="002060"/>
                </a:solidFill>
                <a:latin typeface="Times New Roman" panose="02020603050405020304" pitchFamily="18" charset="0"/>
                <a:ea typeface="+mn-ea"/>
                <a:cs typeface="+mn-cs"/>
              </a:rPr>
              <a:t/>
            </a:r>
            <a:br>
              <a:rPr lang="ru-RU" sz="1800" dirty="0">
                <a:solidFill>
                  <a:srgbClr val="002060"/>
                </a:solidFill>
                <a:latin typeface="Times New Roman" panose="02020603050405020304" pitchFamily="18" charset="0"/>
                <a:ea typeface="+mn-ea"/>
                <a:cs typeface="+mn-cs"/>
              </a:rPr>
            </a:br>
            <a:r>
              <a:rPr lang="en-US" sz="1800"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Способ</a:t>
            </a:r>
            <a:r>
              <a:rPr lang="en-US" sz="1800" u="sng"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получения</a:t>
            </a:r>
            <a:r>
              <a:rPr lang="en-US" sz="1800" u="sng" dirty="0">
                <a:solidFill>
                  <a:srgbClr val="002060"/>
                </a:solidFill>
                <a:latin typeface="Book Antiqua"/>
                <a:ea typeface="+mn-ea"/>
                <a:cs typeface="+mn-cs"/>
              </a:rPr>
              <a:t> </a:t>
            </a:r>
            <a:r>
              <a:rPr lang="ru-RU" sz="1800" u="sng" dirty="0">
                <a:solidFill>
                  <a:srgbClr val="002060"/>
                </a:solidFill>
                <a:latin typeface="Times New Roman" panose="02020603050405020304" pitchFamily="18" charset="0"/>
                <a:ea typeface="+mn-ea"/>
                <a:cs typeface="+mn-cs"/>
              </a:rPr>
              <a:t>изображения</a:t>
            </a:r>
            <a:r>
              <a:rPr lang="en-US" sz="1800" u="sng"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ребенок</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опускает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в</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гуашь</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пальчик</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наносит</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точки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пятнышки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бумагу</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каждый</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пальчик</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набирается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краска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разного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цвета</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После</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работы</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пальчики</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вытираются</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салфеткой</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затем</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гуашь</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легко</a:t>
            </a:r>
            <a:r>
              <a:rPr lang="en-US" sz="1800" dirty="0">
                <a:solidFill>
                  <a:srgbClr val="002060"/>
                </a:solidFill>
                <a:latin typeface="Book Antiqua"/>
                <a:ea typeface="+mn-ea"/>
                <a:cs typeface="+mn-cs"/>
              </a:rPr>
              <a:t> </a:t>
            </a:r>
            <a:r>
              <a:rPr lang="ru-RU" sz="1800" dirty="0">
                <a:solidFill>
                  <a:srgbClr val="002060"/>
                </a:solidFill>
                <a:latin typeface="Times New Roman" panose="02020603050405020304" pitchFamily="18" charset="0"/>
                <a:ea typeface="+mn-ea"/>
                <a:cs typeface="+mn-cs"/>
              </a:rPr>
              <a:t>смывается</a:t>
            </a:r>
          </a:p>
        </p:txBody>
      </p:sp>
      <p:sp>
        <p:nvSpPr>
          <p:cNvPr id="3" name="Подзаголовок 2"/>
          <p:cNvSpPr>
            <a:spLocks noGrp="1"/>
          </p:cNvSpPr>
          <p:nvPr>
            <p:ph type="subTitle" idx="1"/>
          </p:nvPr>
        </p:nvSpPr>
        <p:spPr/>
        <p:txBody>
          <a:bodyPr/>
          <a:lstStyle/>
          <a:p>
            <a:endParaRPr lang="ru-RU" dirty="0"/>
          </a:p>
        </p:txBody>
      </p:sp>
      <p:pic>
        <p:nvPicPr>
          <p:cNvPr id="4" name="Picture 2" descr="F:\презентация фото\20151113_133242.jpg"/>
          <p:cNvPicPr>
            <a:picLocks noChangeAspect="1" noChangeArrowheads="1"/>
          </p:cNvPicPr>
          <p:nvPr/>
        </p:nvPicPr>
        <p:blipFill>
          <a:blip r:embed="rId2" cstate="print"/>
          <a:srcRect/>
          <a:stretch>
            <a:fillRect/>
          </a:stretch>
        </p:blipFill>
        <p:spPr bwMode="auto">
          <a:xfrm>
            <a:off x="6441440" y="1264919"/>
            <a:ext cx="4328160" cy="3942080"/>
          </a:xfrm>
          <a:prstGeom prst="rect">
            <a:avLst/>
          </a:prstGeom>
          <a:noFill/>
        </p:spPr>
      </p:pic>
    </p:spTree>
    <p:extLst>
      <p:ext uri="{BB962C8B-B14F-4D97-AF65-F5344CB8AC3E}">
        <p14:creationId xmlns:p14="http://schemas.microsoft.com/office/powerpoint/2010/main" val="211625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5680" y="690881"/>
            <a:ext cx="10281920" cy="690879"/>
          </a:xfrm>
        </p:spPr>
        <p:txBody>
          <a:bodyPr/>
          <a:lstStyle/>
          <a:p>
            <a:r>
              <a:rPr lang="ru-RU" sz="2800" b="1" i="1" dirty="0">
                <a:solidFill>
                  <a:srgbClr val="04617B">
                    <a:lumMod val="50000"/>
                  </a:srgbClr>
                </a:solidFill>
                <a:latin typeface="Times New Roman"/>
                <a:cs typeface="Times New Roman" pitchFamily="18" charset="0"/>
              </a:rPr>
              <a:t>Рисование ладошкой</a:t>
            </a:r>
            <a:br>
              <a:rPr lang="ru-RU" sz="2800" b="1" i="1" dirty="0">
                <a:solidFill>
                  <a:srgbClr val="04617B">
                    <a:lumMod val="50000"/>
                  </a:srgbClr>
                </a:solidFill>
                <a:latin typeface="Times New Roman"/>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5" name="Прямоугольник 4"/>
          <p:cNvSpPr/>
          <p:nvPr/>
        </p:nvSpPr>
        <p:spPr>
          <a:xfrm>
            <a:off x="995680" y="1158240"/>
            <a:ext cx="4145280" cy="3416320"/>
          </a:xfrm>
          <a:prstGeom prst="rect">
            <a:avLst/>
          </a:prstGeom>
        </p:spPr>
        <p:txBody>
          <a:bodyPr wrap="square">
            <a:spAutoFit/>
          </a:bodyPr>
          <a:lstStyle/>
          <a:p>
            <a:pPr lvl="0">
              <a:buClr>
                <a:srgbClr val="0BD0D9"/>
              </a:buClr>
              <a:buSzPct val="95000"/>
              <a:defRPr/>
            </a:pPr>
            <a:r>
              <a:rPr lang="ru-RU" b="1" i="1" dirty="0">
                <a:solidFill>
                  <a:srgbClr val="04617B">
                    <a:lumMod val="50000"/>
                  </a:srgbClr>
                </a:solidFill>
                <a:latin typeface="Times New Roman"/>
                <a:cs typeface="Times New Roman" pitchFamily="18" charset="0"/>
              </a:rPr>
              <a:t>Средства выразительности: </a:t>
            </a:r>
          </a:p>
          <a:p>
            <a:pPr lvl="0">
              <a:buClr>
                <a:srgbClr val="0BD0D9"/>
              </a:buClr>
              <a:buSzPct val="95000"/>
              <a:defRPr/>
            </a:pPr>
            <a:r>
              <a:rPr lang="ru-RU" b="1" i="1" dirty="0">
                <a:solidFill>
                  <a:srgbClr val="04617B">
                    <a:lumMod val="50000"/>
                  </a:srgbClr>
                </a:solidFill>
                <a:latin typeface="Times New Roman"/>
                <a:cs typeface="Times New Roman" pitchFamily="18" charset="0"/>
              </a:rPr>
              <a:t> </a:t>
            </a:r>
            <a:r>
              <a:rPr lang="ru-RU" i="1" dirty="0">
                <a:solidFill>
                  <a:srgbClr val="04617B">
                    <a:lumMod val="50000"/>
                  </a:srgbClr>
                </a:solidFill>
                <a:latin typeface="Times New Roman"/>
                <a:cs typeface="Times New Roman" pitchFamily="18" charset="0"/>
              </a:rPr>
              <a:t>пятно, цвет, фантастический силуэт.</a:t>
            </a:r>
          </a:p>
          <a:p>
            <a:pPr lvl="0">
              <a:buClr>
                <a:srgbClr val="0BD0D9"/>
              </a:buClr>
              <a:buSzPct val="95000"/>
              <a:defRPr/>
            </a:pPr>
            <a:r>
              <a:rPr lang="ru-RU" b="1" i="1" dirty="0">
                <a:solidFill>
                  <a:srgbClr val="04617B">
                    <a:lumMod val="50000"/>
                  </a:srgbClr>
                </a:solidFill>
                <a:latin typeface="Times New Roman"/>
                <a:cs typeface="Times New Roman" pitchFamily="18" charset="0"/>
              </a:rPr>
              <a:t>Материалы: </a:t>
            </a:r>
            <a:r>
              <a:rPr lang="ru-RU" i="1" dirty="0">
                <a:solidFill>
                  <a:srgbClr val="04617B">
                    <a:lumMod val="50000"/>
                  </a:srgbClr>
                </a:solidFill>
                <a:latin typeface="Times New Roman"/>
                <a:cs typeface="Times New Roman" pitchFamily="18" charset="0"/>
              </a:rPr>
              <a:t>лист бумаги, кисть, гуашь, салфетки.</a:t>
            </a:r>
          </a:p>
          <a:p>
            <a:pPr lvl="0">
              <a:buClr>
                <a:srgbClr val="0BD0D9"/>
              </a:buClr>
              <a:buSzPct val="95000"/>
              <a:defRPr/>
            </a:pPr>
            <a:r>
              <a:rPr lang="ru-RU" b="1" i="1" dirty="0">
                <a:solidFill>
                  <a:srgbClr val="04617B">
                    <a:lumMod val="50000"/>
                  </a:srgbClr>
                </a:solidFill>
                <a:latin typeface="Times New Roman"/>
                <a:cs typeface="Times New Roman" pitchFamily="18" charset="0"/>
              </a:rPr>
              <a:t> Способ получения изображения: </a:t>
            </a:r>
            <a:r>
              <a:rPr lang="ru-RU" i="1" dirty="0">
                <a:solidFill>
                  <a:srgbClr val="04617B">
                    <a:lumMod val="50000"/>
                  </a:srgbClr>
                </a:solidFill>
                <a:latin typeface="Times New Roman"/>
                <a:cs typeface="Times New Roman" pitchFamily="18" charset="0"/>
              </a:rPr>
              <a:t>ребенок окрашивает с помощью кисточки ладошку и делает отпечаток на бумаге. После работы руки вытираются салфеткой, затем гуашь легко смывается. Композицию можно дополнить, рисуя кисточкой либо пальчиками.</a:t>
            </a:r>
            <a:endParaRPr lang="ru-RU" dirty="0">
              <a:solidFill>
                <a:srgbClr val="7030A0"/>
              </a:solidFill>
              <a:latin typeface="Times New Roman"/>
            </a:endParaRPr>
          </a:p>
        </p:txBody>
      </p:sp>
      <p:pic>
        <p:nvPicPr>
          <p:cNvPr id="6" name="Рисунок 10" descr="IMG_2044.JPG"/>
          <p:cNvPicPr>
            <a:picLocks noChangeAspect="1"/>
          </p:cNvPicPr>
          <p:nvPr/>
        </p:nvPicPr>
        <p:blipFill>
          <a:blip r:embed="rId2"/>
          <a:srcRect/>
          <a:stretch>
            <a:fillRect/>
          </a:stretch>
        </p:blipFill>
        <p:spPr bwMode="auto">
          <a:xfrm>
            <a:off x="5953760" y="1574185"/>
            <a:ext cx="2428875" cy="3000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9" descr="IMG_2048.JPG"/>
          <p:cNvPicPr>
            <a:picLocks noChangeAspect="1"/>
          </p:cNvPicPr>
          <p:nvPr/>
        </p:nvPicPr>
        <p:blipFill>
          <a:blip r:embed="rId3" cstate="print"/>
          <a:srcRect/>
          <a:stretch>
            <a:fillRect/>
          </a:stretch>
        </p:blipFill>
        <p:spPr bwMode="auto">
          <a:xfrm>
            <a:off x="7658418" y="3074372"/>
            <a:ext cx="3429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90863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2800" y="751841"/>
            <a:ext cx="10464800" cy="589279"/>
          </a:xfrm>
        </p:spPr>
        <p:txBody>
          <a:bodyPr/>
          <a:lstStyle/>
          <a:p>
            <a:r>
              <a:rPr lang="ru-RU" sz="2800" b="1" i="1" dirty="0">
                <a:solidFill>
                  <a:srgbClr val="04617B">
                    <a:lumMod val="50000"/>
                  </a:srgbClr>
                </a:solidFill>
                <a:latin typeface="Times New Roman"/>
                <a:cs typeface="Times New Roman" pitchFamily="18" charset="0"/>
              </a:rPr>
              <a:t>Оттиск поролоном</a:t>
            </a:r>
            <a:br>
              <a:rPr lang="ru-RU" sz="2800" b="1" i="1" dirty="0">
                <a:solidFill>
                  <a:srgbClr val="04617B">
                    <a:lumMod val="50000"/>
                  </a:srgbClr>
                </a:solidFill>
                <a:latin typeface="Times New Roman"/>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995680" y="1341120"/>
            <a:ext cx="4490720" cy="3139321"/>
          </a:xfrm>
          <a:prstGeom prst="rect">
            <a:avLst/>
          </a:prstGeom>
        </p:spPr>
        <p:txBody>
          <a:bodyPr wrap="square">
            <a:spAutoFit/>
          </a:bodyPr>
          <a:lstStyle/>
          <a:p>
            <a:pPr lvl="0">
              <a:buClr>
                <a:srgbClr val="0BD0D9"/>
              </a:buClr>
              <a:buSzPct val="95000"/>
              <a:defRPr/>
            </a:pPr>
            <a:r>
              <a:rPr lang="ru-RU" b="1" i="1" dirty="0">
                <a:solidFill>
                  <a:srgbClr val="04617B">
                    <a:lumMod val="50000"/>
                  </a:srgbClr>
                </a:solidFill>
                <a:latin typeface="Times New Roman"/>
              </a:rPr>
              <a:t>Средства выразительности</a:t>
            </a:r>
            <a:r>
              <a:rPr lang="ru-RU" i="1" dirty="0">
                <a:solidFill>
                  <a:srgbClr val="04617B">
                    <a:lumMod val="50000"/>
                  </a:srgbClr>
                </a:solidFill>
                <a:latin typeface="Times New Roman"/>
              </a:rPr>
              <a:t>: </a:t>
            </a:r>
          </a:p>
          <a:p>
            <a:pPr lvl="0">
              <a:buClr>
                <a:srgbClr val="0BD0D9"/>
              </a:buClr>
              <a:buSzPct val="95000"/>
              <a:defRPr/>
            </a:pPr>
            <a:r>
              <a:rPr lang="ru-RU" i="1" dirty="0">
                <a:solidFill>
                  <a:srgbClr val="04617B">
                    <a:lumMod val="50000"/>
                  </a:srgbClr>
                </a:solidFill>
                <a:latin typeface="Times New Roman"/>
              </a:rPr>
              <a:t>пятно, фактура, цвет.</a:t>
            </a:r>
          </a:p>
          <a:p>
            <a:pPr lvl="0">
              <a:buClr>
                <a:srgbClr val="0BD0D9"/>
              </a:buClr>
              <a:buSzPct val="95000"/>
              <a:defRPr/>
            </a:pPr>
            <a:r>
              <a:rPr lang="ru-RU" b="1" i="1" dirty="0">
                <a:solidFill>
                  <a:srgbClr val="04617B">
                    <a:lumMod val="50000"/>
                  </a:srgbClr>
                </a:solidFill>
                <a:latin typeface="Times New Roman"/>
              </a:rPr>
              <a:t>Материалы: </a:t>
            </a:r>
            <a:r>
              <a:rPr lang="ru-RU" i="1" dirty="0">
                <a:solidFill>
                  <a:srgbClr val="04617B">
                    <a:lumMod val="50000"/>
                  </a:srgbClr>
                </a:solidFill>
                <a:latin typeface="Times New Roman"/>
              </a:rPr>
              <a:t>кусочки поролоновой губки, стаканчик с водой, мисочка с гуашью, лист бумаги, трафарет, салфетки.</a:t>
            </a:r>
          </a:p>
          <a:p>
            <a:pPr lvl="0">
              <a:buClr>
                <a:srgbClr val="0BD0D9"/>
              </a:buClr>
              <a:buSzPct val="95000"/>
              <a:defRPr/>
            </a:pPr>
            <a:r>
              <a:rPr lang="ru-RU" b="1" i="1" dirty="0">
                <a:solidFill>
                  <a:srgbClr val="04617B">
                    <a:lumMod val="50000"/>
                  </a:srgbClr>
                </a:solidFill>
                <a:latin typeface="Times New Roman"/>
              </a:rPr>
              <a:t>Способ   получения   изображения:   </a:t>
            </a:r>
            <a:r>
              <a:rPr lang="ru-RU" i="1" dirty="0">
                <a:solidFill>
                  <a:srgbClr val="04617B">
                    <a:lumMod val="50000"/>
                  </a:srgbClr>
                </a:solidFill>
                <a:latin typeface="Times New Roman"/>
              </a:rPr>
              <a:t>ребенок   прижимает   поролон   к штемпельной подушке с краской и наносит оттиск на бумагу. Для изменения цвета берутся другие мисочка и поролон. </a:t>
            </a:r>
          </a:p>
          <a:p>
            <a:pPr lvl="0">
              <a:buClr>
                <a:srgbClr val="0BD0D9"/>
              </a:buClr>
              <a:buSzPct val="95000"/>
              <a:buFont typeface="Wingdings 2"/>
              <a:buChar char=""/>
              <a:defRPr/>
            </a:pPr>
            <a:endParaRPr lang="ru-RU" dirty="0">
              <a:solidFill>
                <a:srgbClr val="7030A0">
                  <a:lumMod val="75000"/>
                </a:srgbClr>
              </a:solidFill>
              <a:latin typeface="Times New Roman"/>
            </a:endParaRPr>
          </a:p>
        </p:txBody>
      </p:sp>
      <p:pic>
        <p:nvPicPr>
          <p:cNvPr id="5" name="Рисунок 7" descr="IMG_7548-1.JPG"/>
          <p:cNvPicPr>
            <a:picLocks noChangeAspect="1"/>
          </p:cNvPicPr>
          <p:nvPr/>
        </p:nvPicPr>
        <p:blipFill>
          <a:blip r:embed="rId2"/>
          <a:srcRect/>
          <a:stretch>
            <a:fillRect/>
          </a:stretch>
        </p:blipFill>
        <p:spPr bwMode="auto">
          <a:xfrm>
            <a:off x="5669280" y="1408626"/>
            <a:ext cx="2714644" cy="30718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8" descr="IMG_2039.JPG"/>
          <p:cNvPicPr>
            <a:picLocks noChangeAspect="1"/>
          </p:cNvPicPr>
          <p:nvPr/>
        </p:nvPicPr>
        <p:blipFill>
          <a:blip r:embed="rId3"/>
          <a:srcRect/>
          <a:stretch>
            <a:fillRect/>
          </a:stretch>
        </p:blipFill>
        <p:spPr bwMode="auto">
          <a:xfrm>
            <a:off x="7659062" y="3199009"/>
            <a:ext cx="3429001" cy="25717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720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48113__.-_.__3">
  <a:themeElements>
    <a:clrScheme name="Другая 1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248D7B"/>
      </a:accent4>
      <a:accent5>
        <a:srgbClr val="004C00"/>
      </a:accent5>
      <a:accent6>
        <a:srgbClr val="677B29"/>
      </a:accent6>
      <a:hlink>
        <a:srgbClr val="005C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48113__.-_.__3</Template>
  <TotalTime>190</TotalTime>
  <Words>919</Words>
  <Application>Microsoft Office PowerPoint</Application>
  <PresentationFormat>Широкоэкранный</PresentationFormat>
  <Paragraphs>126</Paragraphs>
  <Slides>27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27</vt:i4>
      </vt:variant>
    </vt:vector>
  </HeadingPairs>
  <TitlesOfParts>
    <vt:vector size="38" baseType="lpstr">
      <vt:lpstr>Microsoft JhengHei</vt:lpstr>
      <vt:lpstr>Amelia_DG</vt:lpstr>
      <vt:lpstr>Arial</vt:lpstr>
      <vt:lpstr>Book Antiqua</vt:lpstr>
      <vt:lpstr>Franklin Gothic Book</vt:lpstr>
      <vt:lpstr>Franklin Gothic Medium</vt:lpstr>
      <vt:lpstr>Open_Sans</vt:lpstr>
      <vt:lpstr>Open_Sans_bold</vt:lpstr>
      <vt:lpstr>Times New Roman</vt:lpstr>
      <vt:lpstr>Wingdings 2</vt:lpstr>
      <vt:lpstr>48113__.-_.__3</vt:lpstr>
      <vt:lpstr>Муниципальное бюджетное дошкольное образовательное учреждение Детский сад №14 г. Твери.</vt:lpstr>
      <vt:lpstr>«Ум ребенка-на кончиках пальцев» В.И. Сухомлинский.</vt:lpstr>
      <vt:lpstr>Актуальность опыта</vt:lpstr>
      <vt:lpstr>Нетрадиционные изобразительные техники -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чтобы у детей не создавалось шаблона. </vt:lpstr>
      <vt:lpstr>Нетрадиционные техники рисования</vt:lpstr>
      <vt:lpstr>       -Способствует развитию внимания и усидчивости; -Способствует снятию детских страхов;  -Развивает уверенность в своих силах;  -Развивает пространственное мышление;  -Учит детей свободно выражать свой замысел;  -Побуждает детей к творческим поискам и решениям;  -Учит детей работать с разнообразным материалом;  -Развивает чувство композиции, ритма,  колорита,  цветовосприятия;   -Развивает чувство фактурности и объёмности;  -Развивает мелкую моторику рук и тактильное восприятие; -Развивает творческие способности, воображение и  полёт фантазии. -Во время работы дети получают эстетическое удовольствие; -Способствует развитию пространственной ориентировки на листе бумаги, глазомера и зрительного восприятия; В процессе этой деятельности у дошкольника формируются навыки контроля и самоконтроля.   -</vt:lpstr>
      <vt:lpstr>Рисование пальчиками  Возраст: от двух лет.  Средства выразительности: пятно, точка, короткая линия, цвет.  Материалы: мисочки с гуашью, плотная бумага любого цвета, небольшие листы, салфетки.  Способ получения изображения: 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vt:lpstr>
      <vt:lpstr>Рисование ладошкой </vt:lpstr>
      <vt:lpstr>Оттиск поролоном </vt:lpstr>
      <vt:lpstr>Отпечатки листьев  </vt:lpstr>
      <vt:lpstr>Восковые карандаши и акварель </vt:lpstr>
      <vt:lpstr>Монотипия предметная</vt:lpstr>
      <vt:lpstr>Материалы:бумага, тушь либо жидко разведенная гуашь в мисочке, пластиковая ложечка, трубочка (соломинка для напитков).  Способ получения изображения: ребенок зачерпывает пластиковой ложкой краску, выливает ее на лист, делая небольшое пятно (капельку). Затем на это пятно дует из трубочки так, чтобы ее конец не касался ни пятна, ни бумаги. При необходимости процедура повторяется. Недостающие детали дорисовываются.  </vt:lpstr>
      <vt:lpstr>Набрызг</vt:lpstr>
      <vt:lpstr>Рисование манкой</vt:lpstr>
      <vt:lpstr>Граттаж</vt:lpstr>
      <vt:lpstr>РИСОВАНИЕ ЗАБАВНЫМИ ОТПЕЧАТКАМИ 1. Штампики из пластилина Очень просто и удобно сделать штампики из пластилина. Достаточно кусочку пластилина придать нужную форму, украсить узорами (линии, пятна) и окрасить в необходимый цвет. Для окрашивания можно использовать губку, увлажненную краской, или кисть, которой можно наносить краску на поверхность штампика. Лучше использовать густую краску. Материалы: 1.Пластилин 2.Карандаш 3.Краска 4.Губка 5.Кисть 6.Бумага 7.Баночка для воды </vt:lpstr>
      <vt:lpstr>2. Штампики из ниток Для создания «полосатых штампиков» можно использовать нити, прочно намотанные на какой-либо предмет. Густым слоем краски нити окрашиваются в необходимый цвет. Затем, используя воображение, «полосатый узор» наносится на декорируемую поверхность. Материалы: 1.Нить шерстяная 2.Основа 3.Краска 4.Кисть 5.Бумага 6.Баночка для воды </vt:lpstr>
      <vt:lpstr>3.Отпечатки картошкой, морковкой, яблоком Вкусные овощи и фрукты тоже умеют рисовать. Необходимо только придать им нужную форму, подобрать подходящий цвет краски, кистью окрасить и сделать красивый отпечаток на декорируемой поверхности. Материалы: 1.Овощ/фрукт 2.Краска 3.Кисть 4.Бумага 5.Баночка для воды </vt:lpstr>
      <vt:lpstr>РИСОВАНИЕ МЫЛЬНЫМИ ПУЗЫРЯМИ Рисовать можно и мыльными пузырями. Для этого в стакан с водой надо добавить любой мыльный раствор и краску. С помощью трубочки набулькать много пены. На пузыри прислонить бумагу. Когда станут проявляться первые узоры, можно поднимать бумагу. Пузырчатые узоры готовы. Материалы: 1.Стакан с водой 2.Краска 3.Мыльный раствор 4.Трубочка 5.Бумага </vt:lpstr>
      <vt:lpstr>Презентация PowerPoint</vt:lpstr>
      <vt:lpstr>РИСОВАНИЕ МЯТОЙ БУМАГОЙ Смятая салфетка или бумажка позволяет получить также интересную текстуру. Существует два способа рисования мятой бумагой. Способ №1. На лист бумаги наносится жидкая краска. Через короткий промежуток времени (пока лист еще влажный) к листу прикладывается смятая салфетка. Впитывая влагу, салфетка оставляет свой характерный след на поверхности бумаги. Способ №2. Для начала необходимо смять лист или салфетку. На этот комок нанести слой краски. Затем окрашенной стороной можно наносить отпечатки. Текстурные листы можно потом с успехом использовать при создании коллажей. Материалы: 1.Салфетка/Бумажка 2.Краска 3.Кисть 4.Баночка для воды </vt:lpstr>
      <vt:lpstr> </vt:lpstr>
      <vt:lpstr> </vt:lpstr>
      <vt:lpstr>Нетрадиционные техники рисования  в разных возрастных группах детского сада </vt:lpstr>
      <vt:lpstr> </vt:lpstr>
      <vt:lpstr>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№14 г. Твери.</dc:title>
  <dc:creator>user</dc:creator>
  <cp:lastModifiedBy>user</cp:lastModifiedBy>
  <cp:revision>15</cp:revision>
  <dcterms:created xsi:type="dcterms:W3CDTF">2018-03-25T14:09:30Z</dcterms:created>
  <dcterms:modified xsi:type="dcterms:W3CDTF">2018-03-26T18:21:41Z</dcterms:modified>
</cp:coreProperties>
</file>